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51" r:id="rId5"/>
    <p:sldMasterId id="2147483713" r:id="rId6"/>
  </p:sldMasterIdLst>
  <p:notesMasterIdLst>
    <p:notesMasterId r:id="rId19"/>
  </p:notesMasterIdLst>
  <p:sldIdLst>
    <p:sldId id="612" r:id="rId7"/>
    <p:sldId id="614" r:id="rId8"/>
    <p:sldId id="615" r:id="rId9"/>
    <p:sldId id="617" r:id="rId10"/>
    <p:sldId id="624" r:id="rId11"/>
    <p:sldId id="618" r:id="rId12"/>
    <p:sldId id="619" r:id="rId13"/>
    <p:sldId id="620" r:id="rId14"/>
    <p:sldId id="621" r:id="rId15"/>
    <p:sldId id="608" r:id="rId16"/>
    <p:sldId id="623" r:id="rId17"/>
    <p:sldId id="610" r:id="rId18"/>
  </p:sldIdLst>
  <p:sldSz cx="9144000" cy="6858000" type="screen4x3"/>
  <p:notesSz cx="6858000" cy="9144000"/>
  <p:embeddedFontLst>
    <p:embeddedFont>
      <p:font typeface="Arial Unicode MS" panose="020B0604020202020204" charset="-128"/>
      <p:regular r:id="rId20"/>
    </p:embeddedFont>
    <p:embeddedFont>
      <p:font typeface="Arial Black" panose="020B0A04020102020204" pitchFamily="34" charset="0"/>
      <p:bold r:id="rId21"/>
    </p:embeddedFont>
    <p:embeddedFont>
      <p:font typeface="Arial Narrow" panose="020B060602020203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OCA OH TEMPLATE" id="{14CD83D0-0BE0-4EB8-AD9D-806EAB0BB21F}">
          <p14:sldIdLst>
            <p14:sldId id="612"/>
          </p14:sldIdLst>
        </p14:section>
        <p14:section name="External Slides" id="{CC9C6C31-68C4-4351-8143-5EEFE136D170}">
          <p14:sldIdLst>
            <p14:sldId id="614"/>
            <p14:sldId id="615"/>
            <p14:sldId id="617"/>
            <p14:sldId id="624"/>
            <p14:sldId id="618"/>
            <p14:sldId id="619"/>
            <p14:sldId id="620"/>
            <p14:sldId id="621"/>
            <p14:sldId id="608"/>
            <p14:sldId id="623"/>
            <p14:sldId id="610"/>
          </p14:sldIdLst>
        </p14:section>
        <p14:section name="Branded Disclaimer" id="{1B0B2834-C9DD-4672-9E47-FCDF4FFC0BE3}">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ad, Eric" initials="BE" lastIdx="6" clrIdx="0">
    <p:extLst>
      <p:ext uri="{19B8F6BF-5375-455C-9EA6-DF929625EA0E}">
        <p15:presenceInfo xmlns:p15="http://schemas.microsoft.com/office/powerpoint/2012/main" userId="S-1-5-21-1292428093-484763869-725345543-592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2"/>
    <a:srgbClr val="60B8E7"/>
    <a:srgbClr val="2FC7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1EFDF-831F-4A83-BCEA-3817585284E1}" v="2" dt="2021-01-20T14:01:53.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10" autoAdjust="0"/>
    <p:restoredTop sz="93979" autoAdjust="0"/>
  </p:normalViewPr>
  <p:slideViewPr>
    <p:cSldViewPr snapToGrid="0">
      <p:cViewPr>
        <p:scale>
          <a:sx n="110" d="100"/>
          <a:sy n="110" d="100"/>
        </p:scale>
        <p:origin x="52" y="-20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78" d="100"/>
          <a:sy n="78" d="100"/>
        </p:scale>
        <p:origin x="4720" y="7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6.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5.fntdata"/><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RFACE, KELSEY" userId="c9aa1a04-d83f-4593-a2ff-5644386ccce1" providerId="ADAL" clId="{1261EFDF-831F-4A83-BCEA-3817585284E1}"/>
    <pc:docChg chg="undo redo custSel modSld">
      <pc:chgData name="SURFACE, KELSEY" userId="c9aa1a04-d83f-4593-a2ff-5644386ccce1" providerId="ADAL" clId="{1261EFDF-831F-4A83-BCEA-3817585284E1}" dt="2021-01-20T14:02:56.949" v="198" actId="20577"/>
      <pc:docMkLst>
        <pc:docMk/>
      </pc:docMkLst>
      <pc:sldChg chg="modSp mod">
        <pc:chgData name="SURFACE, KELSEY" userId="c9aa1a04-d83f-4593-a2ff-5644386ccce1" providerId="ADAL" clId="{1261EFDF-831F-4A83-BCEA-3817585284E1}" dt="2021-01-20T13:56:25.950" v="15" actId="20577"/>
        <pc:sldMkLst>
          <pc:docMk/>
          <pc:sldMk cId="4020608478" sldId="614"/>
        </pc:sldMkLst>
        <pc:spChg chg="mod">
          <ac:chgData name="SURFACE, KELSEY" userId="c9aa1a04-d83f-4593-a2ff-5644386ccce1" providerId="ADAL" clId="{1261EFDF-831F-4A83-BCEA-3817585284E1}" dt="2021-01-20T13:56:25.950" v="15" actId="20577"/>
          <ac:spMkLst>
            <pc:docMk/>
            <pc:sldMk cId="4020608478" sldId="614"/>
            <ac:spMk id="14" creationId="{CEFC45E2-20B7-CF48-B6BC-626ED5C44FCE}"/>
          </ac:spMkLst>
        </pc:spChg>
      </pc:sldChg>
      <pc:sldChg chg="addSp modSp mod">
        <pc:chgData name="SURFACE, KELSEY" userId="c9aa1a04-d83f-4593-a2ff-5644386ccce1" providerId="ADAL" clId="{1261EFDF-831F-4A83-BCEA-3817585284E1}" dt="2021-01-20T14:00:43.547" v="191" actId="207"/>
        <pc:sldMkLst>
          <pc:docMk/>
          <pc:sldMk cId="731134107" sldId="617"/>
        </pc:sldMkLst>
        <pc:spChg chg="mod">
          <ac:chgData name="SURFACE, KELSEY" userId="c9aa1a04-d83f-4593-a2ff-5644386ccce1" providerId="ADAL" clId="{1261EFDF-831F-4A83-BCEA-3817585284E1}" dt="2021-01-20T13:59:29.319" v="111" actId="20577"/>
          <ac:spMkLst>
            <pc:docMk/>
            <pc:sldMk cId="731134107" sldId="617"/>
            <ac:spMk id="4" creationId="{37692C48-51E7-FA46-9B5A-E54078B82E62}"/>
          </ac:spMkLst>
        </pc:spChg>
        <pc:spChg chg="add mod">
          <ac:chgData name="SURFACE, KELSEY" userId="c9aa1a04-d83f-4593-a2ff-5644386ccce1" providerId="ADAL" clId="{1261EFDF-831F-4A83-BCEA-3817585284E1}" dt="2021-01-20T14:00:43.547" v="191" actId="207"/>
          <ac:spMkLst>
            <pc:docMk/>
            <pc:sldMk cId="731134107" sldId="617"/>
            <ac:spMk id="5" creationId="{1A8B5543-A12D-43CF-922B-91C5CC08F701}"/>
          </ac:spMkLst>
        </pc:spChg>
      </pc:sldChg>
      <pc:sldChg chg="addSp modSp mod">
        <pc:chgData name="SURFACE, KELSEY" userId="c9aa1a04-d83f-4593-a2ff-5644386ccce1" providerId="ADAL" clId="{1261EFDF-831F-4A83-BCEA-3817585284E1}" dt="2021-01-20T14:02:03.692" v="195" actId="255"/>
        <pc:sldMkLst>
          <pc:docMk/>
          <pc:sldMk cId="3044718317" sldId="619"/>
        </pc:sldMkLst>
        <pc:spChg chg="mod">
          <ac:chgData name="SURFACE, KELSEY" userId="c9aa1a04-d83f-4593-a2ff-5644386ccce1" providerId="ADAL" clId="{1261EFDF-831F-4A83-BCEA-3817585284E1}" dt="2021-01-20T14:01:43.327" v="192" actId="20577"/>
          <ac:spMkLst>
            <pc:docMk/>
            <pc:sldMk cId="3044718317" sldId="619"/>
            <ac:spMk id="3" creationId="{763A5542-898D-3C43-BDEE-83272AAA020D}"/>
          </ac:spMkLst>
        </pc:spChg>
        <pc:spChg chg="add mod">
          <ac:chgData name="SURFACE, KELSEY" userId="c9aa1a04-d83f-4593-a2ff-5644386ccce1" providerId="ADAL" clId="{1261EFDF-831F-4A83-BCEA-3817585284E1}" dt="2021-01-20T14:02:03.692" v="195" actId="255"/>
          <ac:spMkLst>
            <pc:docMk/>
            <pc:sldMk cId="3044718317" sldId="619"/>
            <ac:spMk id="4" creationId="{F0D80AF1-7549-4E4C-B5D6-66547361F070}"/>
          </ac:spMkLst>
        </pc:spChg>
      </pc:sldChg>
      <pc:sldChg chg="modSp mod">
        <pc:chgData name="SURFACE, KELSEY" userId="c9aa1a04-d83f-4593-a2ff-5644386ccce1" providerId="ADAL" clId="{1261EFDF-831F-4A83-BCEA-3817585284E1}" dt="2021-01-20T14:02:56.949" v="198" actId="20577"/>
        <pc:sldMkLst>
          <pc:docMk/>
          <pc:sldMk cId="98497872" sldId="623"/>
        </pc:sldMkLst>
        <pc:spChg chg="mod">
          <ac:chgData name="SURFACE, KELSEY" userId="c9aa1a04-d83f-4593-a2ff-5644386ccce1" providerId="ADAL" clId="{1261EFDF-831F-4A83-BCEA-3817585284E1}" dt="2021-01-20T14:02:56.949" v="198" actId="20577"/>
          <ac:spMkLst>
            <pc:docMk/>
            <pc:sldMk cId="98497872" sldId="623"/>
            <ac:spMk id="9" creationId="{C7528068-622A-674E-BB30-A35672FFE253}"/>
          </ac:spMkLst>
        </pc:spChg>
      </pc:sldChg>
      <pc:sldChg chg="modSp mod">
        <pc:chgData name="SURFACE, KELSEY" userId="c9aa1a04-d83f-4593-a2ff-5644386ccce1" providerId="ADAL" clId="{1261EFDF-831F-4A83-BCEA-3817585284E1}" dt="2021-01-20T13:58:28.442" v="110" actId="14100"/>
        <pc:sldMkLst>
          <pc:docMk/>
          <pc:sldMk cId="111192298" sldId="624"/>
        </pc:sldMkLst>
        <pc:spChg chg="mod">
          <ac:chgData name="SURFACE, KELSEY" userId="c9aa1a04-d83f-4593-a2ff-5644386ccce1" providerId="ADAL" clId="{1261EFDF-831F-4A83-BCEA-3817585284E1}" dt="2021-01-20T13:57:34.005" v="16" actId="20577"/>
          <ac:spMkLst>
            <pc:docMk/>
            <pc:sldMk cId="111192298" sldId="624"/>
            <ac:spMk id="7" creationId="{00000000-0000-0000-0000-000000000000}"/>
          </ac:spMkLst>
        </pc:spChg>
        <pc:spChg chg="mod">
          <ac:chgData name="SURFACE, KELSEY" userId="c9aa1a04-d83f-4593-a2ff-5644386ccce1" providerId="ADAL" clId="{1261EFDF-831F-4A83-BCEA-3817585284E1}" dt="2021-01-20T13:58:28.442" v="110" actId="14100"/>
          <ac:spMkLst>
            <pc:docMk/>
            <pc:sldMk cId="111192298" sldId="624"/>
            <ac:spMk id="9" creationId="{00000000-0000-0000-0000-000000000000}"/>
          </ac:spMkLst>
        </pc:spChg>
        <pc:graphicFrameChg chg="mod modGraphic">
          <ac:chgData name="SURFACE, KELSEY" userId="c9aa1a04-d83f-4593-a2ff-5644386ccce1" providerId="ADAL" clId="{1261EFDF-831F-4A83-BCEA-3817585284E1}" dt="2021-01-20T13:58:25.709" v="109" actId="14100"/>
          <ac:graphicFrameMkLst>
            <pc:docMk/>
            <pc:sldMk cId="111192298" sldId="624"/>
            <ac:graphicFrameMk id="8"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8660E9B-6538-41D3-80E7-9ECBFE5BD60A}" type="datetimeFigureOut">
              <a:rPr lang="en-US" smtClean="0"/>
              <a:t>1/20/2021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1B91F7-97CA-486C-8D0F-C2304E9A8A0E}" type="slidenum">
              <a:rPr lang="en-US" smtClean="0"/>
              <a:t>‹#›</a:t>
            </a:fld>
            <a:endParaRPr lang="en-US" dirty="0"/>
          </a:p>
        </p:txBody>
      </p:sp>
    </p:spTree>
    <p:extLst>
      <p:ext uri="{BB962C8B-B14F-4D97-AF65-F5344CB8AC3E}">
        <p14:creationId xmlns:p14="http://schemas.microsoft.com/office/powerpoint/2010/main" val="2293492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B91F7-97CA-486C-8D0F-C2304E9A8A0E}" type="slidenum">
              <a:rPr lang="en-US" smtClean="0"/>
              <a:t>1</a:t>
            </a:fld>
            <a:endParaRPr lang="en-US" dirty="0"/>
          </a:p>
        </p:txBody>
      </p:sp>
    </p:spTree>
    <p:extLst>
      <p:ext uri="{BB962C8B-B14F-4D97-AF65-F5344CB8AC3E}">
        <p14:creationId xmlns:p14="http://schemas.microsoft.com/office/powerpoint/2010/main" val="2606352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8D26A-5D9D-4D84-8C73-DC549562A43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244680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8D26A-5D9D-4D84-8C73-DC549562A43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837283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8D26A-5D9D-4D84-8C73-DC549562A435}"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93056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As a small business, you may be looking for a cost-saving benefit solution. The SOCA Benefit Plan is a multiple employer welfare arrangement (MEWA) that offers predictable rates and competitive benefits usually reserved for larger groups. This means eligible businesses join together to share in the overall claims risk. By being part of a larger, self-funded pool, you have financial protection backed by Anthem’s stop loss coverage.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B1B91F7-97CA-486C-8D0F-C2304E9A8A0E}" type="slidenum">
              <a:rPr lang="en-US" smtClean="0"/>
              <a:t>2</a:t>
            </a:fld>
            <a:endParaRPr lang="en-US" dirty="0"/>
          </a:p>
        </p:txBody>
      </p:sp>
    </p:spTree>
    <p:extLst>
      <p:ext uri="{BB962C8B-B14F-4D97-AF65-F5344CB8AC3E}">
        <p14:creationId xmlns:p14="http://schemas.microsoft.com/office/powerpoint/2010/main" val="146052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Anthem Whole Health Connection</a:t>
            </a:r>
            <a:r>
              <a:rPr lang="en-US" sz="1200" b="1" kern="1200" baseline="30000" dirty="0">
                <a:solidFill>
                  <a:schemeClr val="tx1"/>
                </a:solidFill>
                <a:effectLst/>
                <a:latin typeface="Arial" panose="020B0604020202020204" pitchFamily="34" charset="0"/>
                <a:ea typeface="+mn-ea"/>
                <a:cs typeface="Arial" panose="020B0604020202020204" pitchFamily="34" charset="0"/>
              </a:rPr>
              <a:t>®</a:t>
            </a:r>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By adding pharmacy, dental, and vision benefits to your medical coverage, your benefits are connected. This helps providers see a complete view of a member’s health. The result is better outcomes, efficiencies, and savings — at no added cost.</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B1B91F7-97CA-486C-8D0F-C2304E9A8A0E}" type="slidenum">
              <a:rPr lang="en-US" smtClean="0"/>
              <a:t>3</a:t>
            </a:fld>
            <a:endParaRPr lang="en-US" dirty="0"/>
          </a:p>
        </p:txBody>
      </p:sp>
    </p:spTree>
    <p:extLst>
      <p:ext uri="{BB962C8B-B14F-4D97-AF65-F5344CB8AC3E}">
        <p14:creationId xmlns:p14="http://schemas.microsoft.com/office/powerpoint/2010/main" val="129922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Additional health and wellness options:</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With health and wellness programs designed for members’ whole health, you’ll find innovative services, added conveniences, and personalized help:</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Behavioral health</a:t>
            </a:r>
          </a:p>
          <a:p>
            <a:r>
              <a:rPr lang="en-US" b="0" dirty="0">
                <a:latin typeface="Arial" panose="020B0604020202020204" pitchFamily="34" charset="0"/>
                <a:cs typeface="Arial" panose="020B0604020202020204" pitchFamily="34" charset="0"/>
              </a:rPr>
              <a:t>For those dealing with depression, anxiety, stress, or substance abuse, our behavioral health program offers help including an extensive network of psychiatrists, social workers, and residential treatment centers.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LiveHealth Online</a:t>
            </a:r>
          </a:p>
          <a:p>
            <a:r>
              <a:rPr lang="en-US" b="0" dirty="0">
                <a:latin typeface="Arial" panose="020B0604020202020204" pitchFamily="34" charset="0"/>
                <a:cs typeface="Arial" panose="020B0604020202020204" pitchFamily="34" charset="0"/>
              </a:rPr>
              <a:t>Your employees have the convenience of video visits 24/7 with board-certified doctors from their computer or mobile device. Doctors can assess common health issues like flu or allergies, provide a treatment plan, and send prescriptions to a pharmacy. Your employees can even arrange video visits with licensed therapists and psychiatrists.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ConditionCare</a:t>
            </a:r>
          </a:p>
          <a:p>
            <a:r>
              <a:rPr lang="en-US" b="0" dirty="0">
                <a:latin typeface="Arial" panose="020B0604020202020204" pitchFamily="34" charset="0"/>
                <a:cs typeface="Arial" panose="020B0604020202020204" pitchFamily="34" charset="0"/>
              </a:rPr>
              <a:t>Employees with chronic conditions like asthma or diabetes can receive one-on-one help from an experienced health care professional. They can learn easier ways to manage their condition and steps to help reach their health goals.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24/7 NurseLine</a:t>
            </a:r>
          </a:p>
          <a:p>
            <a:r>
              <a:rPr lang="en-US" b="0" dirty="0">
                <a:latin typeface="Arial" panose="020B0604020202020204" pitchFamily="34" charset="0"/>
                <a:cs typeface="Arial" panose="020B0604020202020204" pitchFamily="34" charset="0"/>
              </a:rPr>
              <a:t>Registered nurses are on call 24/7 to provide help with everything from a baby’s fever to allergy relief tips — and can advise your employees where to go for care. </a:t>
            </a:r>
          </a:p>
          <a:p>
            <a:endParaRPr lang="en-US" sz="1200" b="1"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SmartShopper</a:t>
            </a:r>
            <a:r>
              <a:rPr lang="en-US" sz="1200" b="1" i="0" u="none" strike="noStrike" kern="1200" baseline="30000" dirty="0">
                <a:solidFill>
                  <a:schemeClr val="tx1"/>
                </a:solidFill>
                <a:latin typeface="Arial" panose="020B0604020202020204" pitchFamily="34" charset="0"/>
                <a:ea typeface="+mn-ea"/>
                <a:cs typeface="Arial" panose="020B0604020202020204" pitchFamily="34" charset="0"/>
              </a:rPr>
              <a:t>®</a:t>
            </a:r>
            <a:endParaRPr lang="en-US" sz="1200" b="0" i="0" u="none" strike="noStrike" kern="1200" baseline="3000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Prices for the same quality medical service can differ by thousands of dollars within the same neighborhood or health plan network. The SmartShopper program can guide employees to lower-cost options for common services such as ultrasounds and mammograms. This could minimize your employees’ out-of-pocket costs and earn them cash rewards from $25 to $500 after claims are processed, benefiting them and you.</a:t>
            </a:r>
          </a:p>
          <a:p>
            <a:endParaRPr lang="en-US" sz="1200" b="1"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Future Moms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Moms-to-be have easy access to qualified nurses who can help them follow a health care provider’s plan of care, identify any risks, make healthier decisions during pregnancy, and prepare for delivery. Personal support and guidance include free online visits with a lactation consultant, counselor, or registered dietician.</a:t>
            </a:r>
          </a:p>
          <a:p>
            <a:endParaRPr lang="en-US" sz="1200" b="1"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MyHealth Advantage</a:t>
            </a:r>
            <a:br>
              <a:rPr lang="en-US" sz="1200" b="0" i="0" u="none" strike="noStrike" kern="1200" baseline="0" dirty="0">
                <a:solidFill>
                  <a:schemeClr val="tx1"/>
                </a:solidFill>
                <a:latin typeface="Arial" panose="020B0604020202020204" pitchFamily="34" charset="0"/>
                <a:ea typeface="+mn-ea"/>
                <a:cs typeface="Arial" panose="020B0604020202020204" pitchFamily="34" charset="0"/>
              </a:rPr>
            </a:b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 data indicates possible health risk or care gaps for an employee, we will send a confidential MyHealth Note with specific actions to take for better results. We can also suggest ways your employees can save money.</a:t>
            </a:r>
          </a:p>
          <a:p>
            <a:endParaRPr lang="en-US" sz="1200" b="1"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Case management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When employees are hospitalized for a major illness or injury or are struggling with multiple health issues, our registered nurse case managers can help them receive the best care possible. These trained health experts are highly skilled at assessing and supporting the whole person — not just the health issue — through convenient video chat and automated follow-up phone care</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a:t>
            </a:r>
          </a:p>
          <a:p>
            <a:endParaRPr lang="en-US" sz="1200" b="1"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AIM clinical review</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Working with AIM Specialty Health (AIM), a leading specialty benefits management company, Anthem offers valuable clinical review and site-of-care review programs. These programs guide patients to safe, medically appropriate care that can lower expenses for you and your employees for high-cost services like:</a:t>
            </a:r>
            <a:br>
              <a:rPr lang="en-US" sz="1200" b="0" i="0" u="none" strike="noStrike" kern="1200" baseline="0" dirty="0">
                <a:solidFill>
                  <a:schemeClr val="tx1"/>
                </a:solidFill>
                <a:latin typeface="Arial" panose="020B0604020202020204" pitchFamily="34" charset="0"/>
                <a:ea typeface="+mn-ea"/>
                <a:cs typeface="Arial" panose="020B0604020202020204" pitchFamily="34" charset="0"/>
              </a:rPr>
            </a:b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Radiology benefit management.</a:t>
            </a: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Cardiology.</a:t>
            </a: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Imaging Clinical Site of Care.</a:t>
            </a: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Sleep.</a:t>
            </a: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Radiation therapy.</a:t>
            </a: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Cancer Care Quality Program.</a:t>
            </a: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Genetic testing.</a:t>
            </a: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Musculoskeletal.</a:t>
            </a: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Surgical GI.</a:t>
            </a: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Rehabilitative services.</a:t>
            </a:r>
            <a:br>
              <a:rPr lang="en-US" sz="1200" b="0" i="0" u="none" strike="noStrike" kern="1200" baseline="0" dirty="0">
                <a:solidFill>
                  <a:schemeClr val="tx1"/>
                </a:solidFill>
                <a:latin typeface="Arial" panose="020B0604020202020204" pitchFamily="34" charset="0"/>
                <a:ea typeface="+mn-ea"/>
                <a:cs typeface="Arial" panose="020B0604020202020204" pitchFamily="34" charset="0"/>
              </a:rPr>
            </a:b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Once a procedure has been reviewed, AIM also offers voluntary shopper programs which can guide your employees to the most affordable choices for services.</a:t>
            </a:r>
            <a:endParaRPr lang="en-US" b="0"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Dental,</a:t>
            </a:r>
            <a:r>
              <a:rPr lang="en-US" sz="1200" b="1" baseline="0" dirty="0">
                <a:latin typeface="Arial" panose="020B0604020202020204" pitchFamily="34" charset="0"/>
                <a:cs typeface="Arial" panose="020B0604020202020204" pitchFamily="34" charset="0"/>
              </a:rPr>
              <a:t> v</a:t>
            </a:r>
            <a:r>
              <a:rPr lang="en-US" sz="1200" b="1" dirty="0">
                <a:latin typeface="Arial" panose="020B0604020202020204" pitchFamily="34" charset="0"/>
                <a:cs typeface="Arial" panose="020B0604020202020204" pitchFamily="34" charset="0"/>
              </a:rPr>
              <a:t>ision, life, and disability options:</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Dental:</a:t>
            </a:r>
            <a:endParaRPr lang="en-US" sz="1200" b="0" dirty="0">
              <a:latin typeface="Arial" panose="020B0604020202020204" pitchFamily="34" charset="0"/>
              <a:cs typeface="Arial" panose="020B0604020202020204" pitchFamily="34" charset="0"/>
            </a:endParaRPr>
          </a:p>
          <a:p>
            <a:r>
              <a:rPr lang="en-US" sz="1200" b="0" i="0" u="none" strike="noStrike" kern="1200" baseline="0" dirty="0">
                <a:solidFill>
                  <a:schemeClr val="tx1"/>
                </a:solidFill>
                <a:latin typeface="+mn-lt"/>
                <a:ea typeface="+mn-ea"/>
                <a:cs typeface="+mn-cs"/>
              </a:rPr>
              <a:t>Good dental health is important — and not just for your teeth. Routine dental visits include teeth cleanings and checking for cavities, but they can also be vital for your overall health. That is because they can help find early warning signs of certain health conditions6 when they are easier to treat.</a:t>
            </a:r>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Vision: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eyes provide a direct view of blood vessels, allowing vision providers to detect and diagnose serious health conditions like high blood pressure, high cholesterol, and heart disease. Anthem vision providers have online access to HIPAA-compliant member health profiles to help them make recommendations and help prevent serious problems. </a:t>
            </a:r>
          </a:p>
          <a:p>
            <a:endParaRPr lang="en-US" sz="1200" b="1"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Life and disability:</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You can count on Anthem’s life and disability benefits to help your employees and their beneficiaries through challenging times with robust support including:</a:t>
            </a:r>
            <a:br>
              <a:rPr lang="en-US" sz="1200" b="0" i="0" u="none" strike="noStrike" kern="1200" baseline="0" dirty="0">
                <a:solidFill>
                  <a:schemeClr val="tx1"/>
                </a:solidFill>
                <a:latin typeface="Arial" panose="020B0604020202020204" pitchFamily="34" charset="0"/>
                <a:ea typeface="+mn-ea"/>
                <a:cs typeface="Arial" panose="020B0604020202020204" pitchFamily="34" charset="0"/>
              </a:rPr>
            </a:b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Fast and accurate claims turnaround.</a:t>
            </a: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24/7 telephone counseling and referral service. </a:t>
            </a:r>
          </a:p>
          <a:p>
            <a:pPr marL="628650" lvl="1"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Beneficiary Companion, concierge-level support for life members.</a:t>
            </a:r>
          </a:p>
          <a:p>
            <a:pPr marL="0" indent="0">
              <a:buFontTx/>
              <a:buNone/>
            </a:pPr>
            <a:endParaRPr lang="en-US" sz="1200" b="1"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FontTx/>
              <a:buNone/>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Pharmacy</a:t>
            </a:r>
          </a:p>
          <a:p>
            <a:pPr marL="0" indent="0">
              <a:buFontTx/>
              <a:buNone/>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With Anthem’s pharmacy benefit manager, IngenioRx, we can see prescription drug claims and address issues like unfilled prescriptions, missing lab tests, and drug interactions and side effects. This helps improve employee health and potentially reduce total care costs.</a:t>
            </a:r>
          </a:p>
          <a:p>
            <a:endParaRPr lang="en-US" sz="1200" b="1"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Anthem Whole Health Connection: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This innovative clinical integration solution connects all of our plans for better care, efficiency, and savings — at no additional cost. Through shared data, Anthem Whole Health Connection enables earlier identification of health risks, improved coordination of care, and a personalized member experience. </a:t>
            </a:r>
          </a:p>
          <a:p>
            <a:pPr marL="171450" indent="-171450">
              <a:buFont typeface="Arial" panose="020B0604020202020204" pitchFamily="34" charset="0"/>
              <a:buChar char="•"/>
            </a:pP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B1B91F7-97CA-486C-8D0F-C2304E9A8A0E}" type="slidenum">
              <a:rPr lang="en-US" smtClean="0"/>
              <a:t>4</a:t>
            </a:fld>
            <a:endParaRPr lang="en-US" dirty="0"/>
          </a:p>
        </p:txBody>
      </p:sp>
    </p:spTree>
    <p:extLst>
      <p:ext uri="{BB962C8B-B14F-4D97-AF65-F5344CB8AC3E}">
        <p14:creationId xmlns:p14="http://schemas.microsoft.com/office/powerpoint/2010/main" val="3097846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1B91F7-97CA-486C-8D0F-C2304E9A8A0E}" type="slidenum">
              <a:rPr lang="en-US" smtClean="0"/>
              <a:t>5</a:t>
            </a:fld>
            <a:endParaRPr lang="en-US" dirty="0"/>
          </a:p>
        </p:txBody>
      </p:sp>
    </p:spTree>
    <p:extLst>
      <p:ext uri="{BB962C8B-B14F-4D97-AF65-F5344CB8AC3E}">
        <p14:creationId xmlns:p14="http://schemas.microsoft.com/office/powerpoint/2010/main" val="1016439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B1B91F7-97CA-486C-8D0F-C2304E9A8A0E}" type="slidenum">
              <a:rPr lang="en-US" smtClean="0"/>
              <a:t>6</a:t>
            </a:fld>
            <a:endParaRPr lang="en-US" dirty="0"/>
          </a:p>
        </p:txBody>
      </p:sp>
    </p:spTree>
    <p:extLst>
      <p:ext uri="{BB962C8B-B14F-4D97-AF65-F5344CB8AC3E}">
        <p14:creationId xmlns:p14="http://schemas.microsoft.com/office/powerpoint/2010/main" val="102441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B1B91F7-97CA-486C-8D0F-C2304E9A8A0E}" type="slidenum">
              <a:rPr lang="en-US" smtClean="0"/>
              <a:t>7</a:t>
            </a:fld>
            <a:endParaRPr lang="en-US" dirty="0"/>
          </a:p>
        </p:txBody>
      </p:sp>
    </p:spTree>
    <p:extLst>
      <p:ext uri="{BB962C8B-B14F-4D97-AF65-F5344CB8AC3E}">
        <p14:creationId xmlns:p14="http://schemas.microsoft.com/office/powerpoint/2010/main" val="1675495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B91F7-97CA-486C-8D0F-C2304E9A8A0E}" type="slidenum">
              <a:rPr lang="en-US" smtClean="0"/>
              <a:t>8</a:t>
            </a:fld>
            <a:endParaRPr lang="en-US" dirty="0"/>
          </a:p>
        </p:txBody>
      </p:sp>
    </p:spTree>
    <p:extLst>
      <p:ext uri="{BB962C8B-B14F-4D97-AF65-F5344CB8AC3E}">
        <p14:creationId xmlns:p14="http://schemas.microsoft.com/office/powerpoint/2010/main" val="2436041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B91F7-97CA-486C-8D0F-C2304E9A8A0E}" type="slidenum">
              <a:rPr lang="en-US" smtClean="0"/>
              <a:t>9</a:t>
            </a:fld>
            <a:endParaRPr lang="en-US" dirty="0"/>
          </a:p>
        </p:txBody>
      </p:sp>
    </p:spTree>
    <p:extLst>
      <p:ext uri="{BB962C8B-B14F-4D97-AF65-F5344CB8AC3E}">
        <p14:creationId xmlns:p14="http://schemas.microsoft.com/office/powerpoint/2010/main" val="1055810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4566FE-BB98-0541-A2BD-97FB17CEF427}"/>
              </a:ext>
            </a:extLst>
          </p:cNvPr>
          <p:cNvSpPr/>
          <p:nvPr userDrawn="1"/>
        </p:nvSpPr>
        <p:spPr>
          <a:xfrm>
            <a:off x="0" y="0"/>
            <a:ext cx="9144000" cy="21965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F197A11B-5EC7-314D-A1C4-82F3F0910F82}"/>
              </a:ext>
            </a:extLst>
          </p:cNvPr>
          <p:cNvSpPr>
            <a:spLocks noGrp="1"/>
          </p:cNvSpPr>
          <p:nvPr>
            <p:ph type="pic" sz="quarter" idx="10"/>
          </p:nvPr>
        </p:nvSpPr>
        <p:spPr>
          <a:xfrm>
            <a:off x="0" y="2196548"/>
            <a:ext cx="9144000" cy="3667677"/>
          </a:xfrm>
        </p:spPr>
        <p:txBody>
          <a:bodyPr/>
          <a:lstStyle/>
          <a:p>
            <a:endParaRPr lang="en-US" dirty="0"/>
          </a:p>
        </p:txBody>
      </p:sp>
      <p:pic>
        <p:nvPicPr>
          <p:cNvPr id="13" name="Picture 12">
            <a:extLst>
              <a:ext uri="{FF2B5EF4-FFF2-40B4-BE49-F238E27FC236}">
                <a16:creationId xmlns:a16="http://schemas.microsoft.com/office/drawing/2014/main" id="{699EF7CE-39DC-A444-AEBB-9A02DA18AA9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5891532"/>
            <a:ext cx="9144000" cy="659965"/>
          </a:xfrm>
          <a:prstGeom prst="rect">
            <a:avLst/>
          </a:prstGeom>
        </p:spPr>
      </p:pic>
      <p:sp>
        <p:nvSpPr>
          <p:cNvPr id="15" name="Text Placeholder 14">
            <a:extLst>
              <a:ext uri="{FF2B5EF4-FFF2-40B4-BE49-F238E27FC236}">
                <a16:creationId xmlns:a16="http://schemas.microsoft.com/office/drawing/2014/main" id="{00DF1E9F-EDE0-0040-B666-3A49222F189E}"/>
              </a:ext>
            </a:extLst>
          </p:cNvPr>
          <p:cNvSpPr>
            <a:spLocks noGrp="1"/>
          </p:cNvSpPr>
          <p:nvPr>
            <p:ph type="body" sz="quarter" idx="11"/>
          </p:nvPr>
        </p:nvSpPr>
        <p:spPr>
          <a:xfrm>
            <a:off x="519863" y="527050"/>
            <a:ext cx="5162479" cy="744538"/>
          </a:xfrm>
        </p:spPr>
        <p:txBody>
          <a:bodyPr/>
          <a:lstStyle>
            <a:lvl1pPr marL="0" indent="0">
              <a:buNone/>
              <a:defRPr sz="3200" b="1" i="0" cap="none" baseline="0">
                <a:solidFill>
                  <a:srgbClr val="60B8E7"/>
                </a:solidFill>
                <a:latin typeface="Arial Black" panose="020B0604020202020204" pitchFamily="34" charset="0"/>
                <a:cs typeface="Arial Black" panose="020B0604020202020204" pitchFamily="34" charset="0"/>
              </a:defRPr>
            </a:lvl1pPr>
            <a:lvl2pPr marL="457200" indent="0">
              <a:buNone/>
              <a:defRPr b="1" i="0">
                <a:solidFill>
                  <a:srgbClr val="2FC7F0"/>
                </a:solidFill>
                <a:latin typeface="Arial Black" panose="020B0604020202020204" pitchFamily="34" charset="0"/>
                <a:cs typeface="Arial Black" panose="020B0604020202020204" pitchFamily="34" charset="0"/>
              </a:defRPr>
            </a:lvl2pPr>
            <a:lvl3pPr marL="914400" indent="0">
              <a:buNone/>
              <a:defRPr b="1" i="0">
                <a:solidFill>
                  <a:srgbClr val="2FC7F0"/>
                </a:solidFill>
                <a:latin typeface="Arial Black" panose="020B0604020202020204" pitchFamily="34" charset="0"/>
                <a:cs typeface="Arial Black" panose="020B0604020202020204" pitchFamily="34" charset="0"/>
              </a:defRPr>
            </a:lvl3pPr>
            <a:lvl4pPr marL="1371600" indent="0">
              <a:buNone/>
              <a:defRPr b="1" i="0">
                <a:solidFill>
                  <a:srgbClr val="2FC7F0"/>
                </a:solidFill>
                <a:latin typeface="Arial Black" panose="020B0604020202020204" pitchFamily="34" charset="0"/>
                <a:cs typeface="Arial Black" panose="020B0604020202020204" pitchFamily="34" charset="0"/>
              </a:defRPr>
            </a:lvl4pPr>
            <a:lvl5pPr marL="1828800" indent="0">
              <a:buNone/>
              <a:defRPr b="1" i="0">
                <a:solidFill>
                  <a:srgbClr val="2FC7F0"/>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
        <p:nvSpPr>
          <p:cNvPr id="16" name="Text Placeholder 14">
            <a:extLst>
              <a:ext uri="{FF2B5EF4-FFF2-40B4-BE49-F238E27FC236}">
                <a16:creationId xmlns:a16="http://schemas.microsoft.com/office/drawing/2014/main" id="{B1775239-C3FC-044F-9F2F-946536AC2D99}"/>
              </a:ext>
            </a:extLst>
          </p:cNvPr>
          <p:cNvSpPr>
            <a:spLocks noGrp="1"/>
          </p:cNvSpPr>
          <p:nvPr>
            <p:ph type="body" sz="quarter" idx="12"/>
          </p:nvPr>
        </p:nvSpPr>
        <p:spPr>
          <a:xfrm>
            <a:off x="519864" y="1481206"/>
            <a:ext cx="4681468" cy="744538"/>
          </a:xfrm>
        </p:spPr>
        <p:txBody>
          <a:bodyPr>
            <a:noAutofit/>
          </a:bodyPr>
          <a:lstStyle>
            <a:lvl1pPr marL="0" indent="0">
              <a:buNone/>
              <a:defRPr sz="1200" b="0" i="0" cap="none" baseline="0">
                <a:solidFill>
                  <a:schemeClr val="bg1"/>
                </a:solidFill>
                <a:latin typeface="Arial Narrow" panose="020B0604020202020204" pitchFamily="34" charset="0"/>
                <a:cs typeface="Arial Narrow" panose="020B0604020202020204" pitchFamily="34" charset="0"/>
              </a:defRPr>
            </a:lvl1pPr>
            <a:lvl2pPr marL="457200" indent="0">
              <a:buNone/>
              <a:defRPr sz="1200" b="0" i="0" cap="all" baseline="0">
                <a:solidFill>
                  <a:schemeClr val="bg1"/>
                </a:solidFill>
                <a:latin typeface="Arial Narrow" panose="020B0604020202020204" pitchFamily="34" charset="0"/>
                <a:cs typeface="Arial Narrow" panose="020B0604020202020204" pitchFamily="34" charset="0"/>
              </a:defRPr>
            </a:lvl2pPr>
            <a:lvl3pPr marL="914400" indent="0">
              <a:buNone/>
              <a:defRPr sz="1200" b="0" i="0" cap="all" baseline="0">
                <a:solidFill>
                  <a:schemeClr val="bg1"/>
                </a:solidFill>
                <a:latin typeface="Arial Narrow" panose="020B0604020202020204" pitchFamily="34" charset="0"/>
                <a:cs typeface="Arial Narrow" panose="020B0604020202020204" pitchFamily="34" charset="0"/>
              </a:defRPr>
            </a:lvl3pPr>
            <a:lvl4pPr marL="1371600" indent="0">
              <a:buNone/>
              <a:defRPr sz="1200" b="0" i="0" cap="all" baseline="0">
                <a:solidFill>
                  <a:schemeClr val="bg1"/>
                </a:solidFill>
                <a:latin typeface="Arial Narrow" panose="020B0604020202020204" pitchFamily="34" charset="0"/>
                <a:cs typeface="Arial Narrow" panose="020B0604020202020204" pitchFamily="34" charset="0"/>
              </a:defRPr>
            </a:lvl4pPr>
            <a:lvl5pPr marL="1828800" indent="0">
              <a:buNone/>
              <a:defRPr sz="1200" b="0" i="0" cap="all" baseline="0">
                <a:solidFill>
                  <a:schemeClr val="bg1"/>
                </a:solidFill>
                <a:latin typeface="Arial Narrow" panose="020B0604020202020204" pitchFamily="34" charset="0"/>
                <a:cs typeface="Arial Narrow" panose="020B0604020202020204" pitchFamily="34" charset="0"/>
              </a:defRPr>
            </a:lvl5pPr>
          </a:lstStyle>
          <a:p>
            <a:pPr lvl="0"/>
            <a:r>
              <a:rPr lang="en-US" dirty="0"/>
              <a:t>Click to edit Master text styles</a:t>
            </a:r>
          </a:p>
        </p:txBody>
      </p:sp>
      <p:sp>
        <p:nvSpPr>
          <p:cNvPr id="17" name="TextBox 16">
            <a:extLst>
              <a:ext uri="{FF2B5EF4-FFF2-40B4-BE49-F238E27FC236}">
                <a16:creationId xmlns:a16="http://schemas.microsoft.com/office/drawing/2014/main" id="{0CC2D661-A6B8-014F-A549-FA319CE6CD58}"/>
              </a:ext>
            </a:extLst>
          </p:cNvPr>
          <p:cNvSpPr txBox="1"/>
          <p:nvPr userDrawn="1"/>
        </p:nvSpPr>
        <p:spPr>
          <a:xfrm>
            <a:off x="519864" y="6551497"/>
            <a:ext cx="1643448" cy="184666"/>
          </a:xfrm>
          <a:prstGeom prst="rect">
            <a:avLst/>
          </a:prstGeom>
          <a:noFill/>
        </p:spPr>
        <p:txBody>
          <a:bodyPr wrap="square" rtlCol="0">
            <a:spAutoFit/>
          </a:bodyPr>
          <a:lstStyle/>
          <a:p>
            <a:r>
              <a:rPr lang="en-US" sz="600" b="0" i="0" dirty="0">
                <a:solidFill>
                  <a:schemeClr val="bg2">
                    <a:lumMod val="75000"/>
                  </a:schemeClr>
                </a:solidFill>
                <a:latin typeface="Arial Narrow" panose="020B0604020202020204" pitchFamily="34" charset="0"/>
                <a:cs typeface="Arial Narrow" panose="020B0604020202020204" pitchFamily="34" charset="0"/>
              </a:rPr>
              <a:t>124528OHBENABS 05/20</a:t>
            </a:r>
          </a:p>
        </p:txBody>
      </p:sp>
    </p:spTree>
    <p:extLst>
      <p:ext uri="{BB962C8B-B14F-4D97-AF65-F5344CB8AC3E}">
        <p14:creationId xmlns:p14="http://schemas.microsoft.com/office/powerpoint/2010/main" val="189072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B90636-759C-6D44-81F8-4D838F312516}"/>
              </a:ext>
            </a:extLst>
          </p:cNvPr>
          <p:cNvPicPr preferRelativeResize="0">
            <a:picLocks/>
          </p:cNvPicPr>
          <p:nvPr userDrawn="1"/>
        </p:nvPicPr>
        <p:blipFill rotWithShape="1">
          <a:blip r:embed="rId2">
            <a:extLst>
              <a:ext uri="{28A0092B-C50C-407E-A947-70E740481C1C}">
                <a14:useLocalDpi xmlns:a14="http://schemas.microsoft.com/office/drawing/2010/main"/>
              </a:ext>
            </a:extLst>
          </a:blip>
          <a:srcRect/>
          <a:stretch/>
        </p:blipFill>
        <p:spPr>
          <a:xfrm>
            <a:off x="0" y="5891532"/>
            <a:ext cx="4114800" cy="659965"/>
          </a:xfrm>
          <a:prstGeom prst="rect">
            <a:avLst/>
          </a:prstGeom>
        </p:spPr>
      </p:pic>
    </p:spTree>
    <p:extLst>
      <p:ext uri="{BB962C8B-B14F-4D97-AF65-F5344CB8AC3E}">
        <p14:creationId xmlns:p14="http://schemas.microsoft.com/office/powerpoint/2010/main" val="274989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BD7E520-20B3-0C48-ADE4-94803C3A663D}"/>
              </a:ext>
            </a:extLst>
          </p:cNvPr>
          <p:cNvSpPr>
            <a:spLocks noGrp="1"/>
          </p:cNvSpPr>
          <p:nvPr>
            <p:ph type="pic" sz="quarter" idx="10"/>
          </p:nvPr>
        </p:nvSpPr>
        <p:spPr>
          <a:xfrm>
            <a:off x="5410200" y="0"/>
            <a:ext cx="3733800" cy="6858000"/>
          </a:xfrm>
        </p:spPr>
        <p:txBody>
          <a:bodyPr/>
          <a:lstStyle/>
          <a:p>
            <a:endParaRPr lang="en-US" dirty="0"/>
          </a:p>
        </p:txBody>
      </p:sp>
      <p:sp>
        <p:nvSpPr>
          <p:cNvPr id="13" name="Text Placeholder 9">
            <a:extLst>
              <a:ext uri="{FF2B5EF4-FFF2-40B4-BE49-F238E27FC236}">
                <a16:creationId xmlns:a16="http://schemas.microsoft.com/office/drawing/2014/main" id="{BEAE11FC-8F53-364E-A84C-13AC6DCD84E5}"/>
              </a:ext>
            </a:extLst>
          </p:cNvPr>
          <p:cNvSpPr>
            <a:spLocks noGrp="1"/>
          </p:cNvSpPr>
          <p:nvPr>
            <p:ph type="body" sz="quarter" idx="11"/>
          </p:nvPr>
        </p:nvSpPr>
        <p:spPr>
          <a:xfrm>
            <a:off x="947738" y="719138"/>
            <a:ext cx="3863975" cy="619125"/>
          </a:xfrm>
        </p:spPr>
        <p:txBody>
          <a:bodyPr>
            <a:noAutofit/>
          </a:bodyPr>
          <a:lstStyle>
            <a:lvl1pPr marL="0" indent="0">
              <a:buNone/>
              <a:defRPr sz="2500" b="1" i="0" cap="none"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700" b="1" i="0" cap="all" baseline="0">
                <a:solidFill>
                  <a:schemeClr val="bg2">
                    <a:lumMod val="50000"/>
                  </a:schemeClr>
                </a:solidFill>
                <a:latin typeface="Arial" panose="020B0604020202020204" pitchFamily="34" charset="0"/>
                <a:cs typeface="Arial" panose="020B0604020202020204" pitchFamily="34" charset="0"/>
              </a:defRPr>
            </a:lvl2pPr>
            <a:lvl3pPr marL="914400" indent="0">
              <a:buNone/>
              <a:defRPr sz="2700" b="1" i="0" cap="all" baseline="0">
                <a:solidFill>
                  <a:schemeClr val="bg2">
                    <a:lumMod val="50000"/>
                  </a:schemeClr>
                </a:solidFill>
                <a:latin typeface="Arial" panose="020B0604020202020204" pitchFamily="34" charset="0"/>
                <a:cs typeface="Arial" panose="020B0604020202020204" pitchFamily="34" charset="0"/>
              </a:defRPr>
            </a:lvl3pPr>
            <a:lvl4pPr marL="1371600" indent="0">
              <a:buNone/>
              <a:defRPr sz="2700" b="1" i="0" cap="all" baseline="0">
                <a:solidFill>
                  <a:schemeClr val="bg2">
                    <a:lumMod val="50000"/>
                  </a:schemeClr>
                </a:solidFill>
                <a:latin typeface="Arial" panose="020B0604020202020204" pitchFamily="34" charset="0"/>
                <a:cs typeface="Arial" panose="020B0604020202020204" pitchFamily="34" charset="0"/>
              </a:defRPr>
            </a:lvl4pPr>
            <a:lvl5pPr marL="1828800" indent="0">
              <a:buNone/>
              <a:defRPr sz="2700" b="1" i="0" cap="all" baseline="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7466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2">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A201526B-BAD1-B74A-A8DD-7753DDE173B1}"/>
              </a:ext>
            </a:extLst>
          </p:cNvPr>
          <p:cNvSpPr>
            <a:spLocks noGrp="1"/>
          </p:cNvSpPr>
          <p:nvPr>
            <p:ph type="body" sz="quarter" idx="11"/>
          </p:nvPr>
        </p:nvSpPr>
        <p:spPr>
          <a:xfrm>
            <a:off x="947738" y="719138"/>
            <a:ext cx="3863975" cy="619125"/>
          </a:xfrm>
        </p:spPr>
        <p:txBody>
          <a:bodyPr>
            <a:noAutofit/>
          </a:bodyPr>
          <a:lstStyle>
            <a:lvl1pPr marL="0" indent="0">
              <a:buNone/>
              <a:defRPr sz="2500" b="1" i="0" cap="all"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700" b="1" i="0" cap="all" baseline="0">
                <a:solidFill>
                  <a:schemeClr val="bg2">
                    <a:lumMod val="50000"/>
                  </a:schemeClr>
                </a:solidFill>
                <a:latin typeface="Arial" panose="020B0604020202020204" pitchFamily="34" charset="0"/>
                <a:cs typeface="Arial" panose="020B0604020202020204" pitchFamily="34" charset="0"/>
              </a:defRPr>
            </a:lvl2pPr>
            <a:lvl3pPr marL="914400" indent="0">
              <a:buNone/>
              <a:defRPr sz="2700" b="1" i="0" cap="all" baseline="0">
                <a:solidFill>
                  <a:schemeClr val="bg2">
                    <a:lumMod val="50000"/>
                  </a:schemeClr>
                </a:solidFill>
                <a:latin typeface="Arial" panose="020B0604020202020204" pitchFamily="34" charset="0"/>
                <a:cs typeface="Arial" panose="020B0604020202020204" pitchFamily="34" charset="0"/>
              </a:defRPr>
            </a:lvl3pPr>
            <a:lvl4pPr marL="1371600" indent="0">
              <a:buNone/>
              <a:defRPr sz="2700" b="1" i="0" cap="all" baseline="0">
                <a:solidFill>
                  <a:schemeClr val="bg2">
                    <a:lumMod val="50000"/>
                  </a:schemeClr>
                </a:solidFill>
                <a:latin typeface="Arial" panose="020B0604020202020204" pitchFamily="34" charset="0"/>
                <a:cs typeface="Arial" panose="020B0604020202020204" pitchFamily="34" charset="0"/>
              </a:defRPr>
            </a:lvl4pPr>
            <a:lvl5pPr marL="1828800" indent="0">
              <a:buNone/>
              <a:defRPr sz="2700" b="1" i="0" cap="all" baseline="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02767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1527D1-1781-4AB5-885E-4FF0137FC980}" type="datetime1">
              <a:rPr lang="en-US" smtClean="0"/>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61BA95-067A-4ADD-90E8-DC6541490D83}" type="slidenum">
              <a:rPr lang="en-US" smtClean="0"/>
              <a:t>‹#›</a:t>
            </a:fld>
            <a:endParaRPr lang="en-US" dirty="0"/>
          </a:p>
        </p:txBody>
      </p:sp>
    </p:spTree>
    <p:extLst>
      <p:ext uri="{BB962C8B-B14F-4D97-AF65-F5344CB8AC3E}">
        <p14:creationId xmlns:p14="http://schemas.microsoft.com/office/powerpoint/2010/main" val="368610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8534400" y="6551249"/>
            <a:ext cx="609600" cy="168275"/>
          </a:xfrm>
          <a:prstGeom prst="rect">
            <a:avLst/>
          </a:prstGeom>
          <a:noFill/>
          <a:ln w="9525">
            <a:noFill/>
            <a:miter lim="800000"/>
            <a:headEnd/>
            <a:tailEnd/>
          </a:ln>
        </p:spPr>
        <p:txBody>
          <a:bodyPr lIns="0" tIns="0" rIns="0" bIns="0"/>
          <a:lstStyle/>
          <a:p>
            <a:pPr algn="ctr" eaLnBrk="0" hangingPunct="0">
              <a:defRPr/>
            </a:pPr>
            <a:fld id="{796D7546-6377-4DC9-9670-ED88D904375E}" type="slidenum">
              <a:rPr lang="en-US" sz="800" b="0">
                <a:solidFill>
                  <a:schemeClr val="bg1">
                    <a:lumMod val="50000"/>
                  </a:schemeClr>
                </a:solidFill>
                <a:ea typeface="ヒラギノ角ゴ Pro W3" pitchFamily="-32" charset="-128"/>
                <a:cs typeface="+mn-cs"/>
              </a:rPr>
              <a:pPr algn="ctr" eaLnBrk="0" hangingPunct="0">
                <a:defRPr/>
              </a:pPr>
              <a:t>‹#›</a:t>
            </a:fld>
            <a:endParaRPr lang="en-US" sz="800" b="0" dirty="0">
              <a:solidFill>
                <a:schemeClr val="bg1">
                  <a:lumMod val="50000"/>
                </a:schemeClr>
              </a:solidFill>
              <a:ea typeface="ヒラギノ角ゴ Pro W3" pitchFamily="-32" charset="-128"/>
              <a:cs typeface="+mn-cs"/>
            </a:endParaRPr>
          </a:p>
        </p:txBody>
      </p:sp>
    </p:spTree>
    <p:extLst>
      <p:ext uri="{BB962C8B-B14F-4D97-AF65-F5344CB8AC3E}">
        <p14:creationId xmlns:p14="http://schemas.microsoft.com/office/powerpoint/2010/main" val="194423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3D5D9C-9DB5-48CC-A822-A057A1791EAB}" type="datetime1">
              <a:rPr lang="en-US" smtClean="0"/>
              <a:t>1/20/2021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D9B9C0-FA8F-4809-8232-34CDFDDB1EDE}" type="slidenum">
              <a:rPr lang="en-US" smtClean="0"/>
              <a:t>‹#›</a:t>
            </a:fld>
            <a:endParaRPr lang="en-US" dirty="0"/>
          </a:p>
        </p:txBody>
      </p:sp>
    </p:spTree>
    <p:extLst>
      <p:ext uri="{BB962C8B-B14F-4D97-AF65-F5344CB8AC3E}">
        <p14:creationId xmlns:p14="http://schemas.microsoft.com/office/powerpoint/2010/main" val="1270045852"/>
      </p:ext>
    </p:extLst>
  </p:cSld>
  <p:clrMap bg1="lt1" tx1="dk1" bg2="lt2" tx2="dk2" accent1="accent1" accent2="accent2" accent3="accent3" accent4="accent4" accent5="accent5" accent6="accent6" hlink="hlink" folHlink="folHlink"/>
  <p:sldLayoutIdLst>
    <p:sldLayoutId id="2147483649" r:id="rId1"/>
    <p:sldLayoutId id="2147483716" r:id="rId2"/>
    <p:sldLayoutId id="2147483650" r:id="rId3"/>
    <p:sldLayoutId id="2147483715"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BFE28-9581-4BDA-80DF-A06F8ECE7BD3}" type="datetime1">
              <a:rPr lang="en-US" smtClean="0"/>
              <a:t>1/20/2021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1BA95-067A-4ADD-90E8-DC6541490D83}" type="slidenum">
              <a:rPr lang="en-US" smtClean="0"/>
              <a:t>‹#›</a:t>
            </a:fld>
            <a:endParaRPr lang="en-US" dirty="0"/>
          </a:p>
        </p:txBody>
      </p:sp>
    </p:spTree>
    <p:extLst>
      <p:ext uri="{BB962C8B-B14F-4D97-AF65-F5344CB8AC3E}">
        <p14:creationId xmlns:p14="http://schemas.microsoft.com/office/powerpoint/2010/main" val="1762229777"/>
      </p:ext>
    </p:extLst>
  </p:cSld>
  <p:clrMap bg1="lt1" tx1="dk1" bg2="lt2" tx2="dk2" accent1="accent1" accent2="accent2" accent3="accent3" accent4="accent4" accent5="accent5" accent6="accent6" hlink="hlink" folHlink="folHlink"/>
  <p:sldLayoutIdLst>
    <p:sldLayoutId id="214748365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A2C08C-DBAB-274D-A475-1708EC6A7FA3}"/>
              </a:ext>
            </a:extLst>
          </p:cNvPr>
          <p:cNvSpPr>
            <a:spLocks noGrp="1"/>
          </p:cNvSpPr>
          <p:nvPr>
            <p:ph type="title"/>
          </p:nvPr>
        </p:nvSpPr>
        <p:spPr>
          <a:xfrm>
            <a:off x="465083" y="365125"/>
            <a:ext cx="828477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6F15CD-BD60-F140-B239-1FF055CECE68}"/>
              </a:ext>
            </a:extLst>
          </p:cNvPr>
          <p:cNvSpPr>
            <a:spLocks noGrp="1"/>
          </p:cNvSpPr>
          <p:nvPr>
            <p:ph type="body" idx="1"/>
          </p:nvPr>
        </p:nvSpPr>
        <p:spPr>
          <a:xfrm>
            <a:off x="465083" y="1825625"/>
            <a:ext cx="82847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0E7E6B6-A263-AC40-84F7-51391E4051A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b"/>
          <a:lstStyle>
            <a:lvl1pPr algn="ctr">
              <a:defRPr sz="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B056838-8161-7E43-9B24-B09429700725}"/>
              </a:ext>
            </a:extLst>
          </p:cNvPr>
          <p:cNvSpPr>
            <a:spLocks noGrp="1"/>
          </p:cNvSpPr>
          <p:nvPr>
            <p:ph type="sldNum" sz="quarter" idx="4"/>
          </p:nvPr>
        </p:nvSpPr>
        <p:spPr>
          <a:xfrm>
            <a:off x="6457950" y="6356350"/>
            <a:ext cx="2291912" cy="365125"/>
          </a:xfrm>
          <a:prstGeom prst="rect">
            <a:avLst/>
          </a:prstGeom>
        </p:spPr>
        <p:txBody>
          <a:bodyPr vert="horz" lIns="91440" tIns="45720" rIns="91440" bIns="45720" rtlCol="0" anchor="b"/>
          <a:lstStyle>
            <a:lvl1pPr algn="r">
              <a:defRPr sz="800">
                <a:solidFill>
                  <a:schemeClr val="tx1">
                    <a:tint val="75000"/>
                  </a:schemeClr>
                </a:solidFill>
              </a:defRPr>
            </a:lvl1pPr>
          </a:lstStyle>
          <a:p>
            <a:fld id="{CA8960C3-2F12-744D-966F-48A6B4752A01}" type="slidenum">
              <a:rPr lang="en-US" smtClean="0"/>
              <a:pPr/>
              <a:t>‹#›</a:t>
            </a:fld>
            <a:endParaRPr lang="en-US" dirty="0"/>
          </a:p>
        </p:txBody>
      </p:sp>
    </p:spTree>
    <p:extLst>
      <p:ext uri="{BB962C8B-B14F-4D97-AF65-F5344CB8AC3E}">
        <p14:creationId xmlns:p14="http://schemas.microsoft.com/office/powerpoint/2010/main" val="2015182895"/>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SzPct val="85000"/>
        <a:buFont typeface="Arial Unicode MS" panose="020B0604020202020204" pitchFamily="34" charset="-128"/>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SzPct val="85000"/>
        <a:buFont typeface="Arial Unicode MS" panose="020B0604020202020204" pitchFamily="34" charset="-128"/>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SzPct val="85000"/>
        <a:buFont typeface="Arial Unicode MS" panose="020B0604020202020204" pitchFamily="34" charset="-128"/>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5000"/>
        <a:buFont typeface="Arial Unicode MS" panose="020B0604020202020204" pitchFamily="34" charset="-128"/>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5000"/>
        <a:buFont typeface="Arial Unicode MS" panose="020B0604020202020204" pitchFamily="34" charset="-128"/>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in front of a window&#10;&#10;Description automatically generated">
            <a:extLst>
              <a:ext uri="{FF2B5EF4-FFF2-40B4-BE49-F238E27FC236}">
                <a16:creationId xmlns:a16="http://schemas.microsoft.com/office/drawing/2014/main" id="{23E7F0DF-64B4-EB43-B3F3-287E56772F2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0" y="2171612"/>
            <a:ext cx="9144000" cy="3667677"/>
          </a:xfrm>
        </p:spPr>
      </p:pic>
      <p:sp>
        <p:nvSpPr>
          <p:cNvPr id="3" name="Text Placeholder 2">
            <a:extLst>
              <a:ext uri="{FF2B5EF4-FFF2-40B4-BE49-F238E27FC236}">
                <a16:creationId xmlns:a16="http://schemas.microsoft.com/office/drawing/2014/main" id="{33DE5F49-AC53-2842-A93C-4914B98F46D9}"/>
              </a:ext>
            </a:extLst>
          </p:cNvPr>
          <p:cNvSpPr>
            <a:spLocks noGrp="1"/>
          </p:cNvSpPr>
          <p:nvPr>
            <p:ph type="body" sz="quarter" idx="11"/>
          </p:nvPr>
        </p:nvSpPr>
        <p:spPr>
          <a:xfrm>
            <a:off x="519863" y="416213"/>
            <a:ext cx="5162479" cy="969241"/>
          </a:xfrm>
        </p:spPr>
        <p:txBody>
          <a:bodyPr>
            <a:noAutofit/>
          </a:bodyPr>
          <a:lstStyle/>
          <a:p>
            <a:r>
              <a:rPr lang="en-US" sz="4100" cap="none" dirty="0"/>
              <a:t>The SOCA </a:t>
            </a:r>
            <a:br>
              <a:rPr lang="en-US" sz="4100" cap="none" dirty="0"/>
            </a:br>
            <a:r>
              <a:rPr lang="en-US" sz="4100" cap="none" dirty="0"/>
              <a:t>Benefit Plan</a:t>
            </a:r>
          </a:p>
        </p:txBody>
      </p:sp>
      <p:sp>
        <p:nvSpPr>
          <p:cNvPr id="4" name="Text Placeholder 3">
            <a:extLst>
              <a:ext uri="{FF2B5EF4-FFF2-40B4-BE49-F238E27FC236}">
                <a16:creationId xmlns:a16="http://schemas.microsoft.com/office/drawing/2014/main" id="{C0929431-B4A1-3043-9404-FF9D3E0AA8D9}"/>
              </a:ext>
            </a:extLst>
          </p:cNvPr>
          <p:cNvSpPr>
            <a:spLocks noGrp="1"/>
          </p:cNvSpPr>
          <p:nvPr>
            <p:ph type="body" sz="quarter" idx="12"/>
          </p:nvPr>
        </p:nvSpPr>
        <p:spPr>
          <a:xfrm>
            <a:off x="519864" y="1592043"/>
            <a:ext cx="4681468" cy="744538"/>
          </a:xfrm>
        </p:spPr>
        <p:txBody>
          <a:bodyPr/>
          <a:lstStyle/>
          <a:p>
            <a:r>
              <a:rPr lang="en-US" sz="1600" dirty="0">
                <a:latin typeface="Arial" panose="020B0604020202020204" pitchFamily="34" charset="0"/>
                <a:cs typeface="Arial" panose="020B0604020202020204" pitchFamily="34" charset="0"/>
              </a:rPr>
              <a:t>The big deal for small businesses</a:t>
            </a:r>
          </a:p>
        </p:txBody>
      </p:sp>
    </p:spTree>
    <p:extLst>
      <p:ext uri="{BB962C8B-B14F-4D97-AF65-F5344CB8AC3E}">
        <p14:creationId xmlns:p14="http://schemas.microsoft.com/office/powerpoint/2010/main" val="3481365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AD979-9443-084D-B83A-DB075E9FB74F}"/>
              </a:ext>
            </a:extLst>
          </p:cNvPr>
          <p:cNvSpPr/>
          <p:nvPr/>
        </p:nvSpPr>
        <p:spPr>
          <a:xfrm>
            <a:off x="0" y="0"/>
            <a:ext cx="9144000" cy="1112036"/>
          </a:xfrm>
          <a:prstGeom prst="rect">
            <a:avLst/>
          </a:prstGeom>
          <a:solidFill>
            <a:schemeClr val="accent1">
              <a:alpha val="12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A1B4775-5CF5-C24D-9FA1-EB7C4E05B790}"/>
              </a:ext>
            </a:extLst>
          </p:cNvPr>
          <p:cNvSpPr>
            <a:spLocks noGrp="1"/>
          </p:cNvSpPr>
          <p:nvPr>
            <p:ph type="body" sz="quarter" idx="11"/>
          </p:nvPr>
        </p:nvSpPr>
        <p:spPr>
          <a:xfrm>
            <a:off x="947738" y="386628"/>
            <a:ext cx="5712142" cy="678352"/>
          </a:xfrm>
        </p:spPr>
        <p:txBody>
          <a:bodyPr/>
          <a:lstStyle/>
          <a:p>
            <a:r>
              <a:rPr lang="en-US" sz="2800" cap="none" dirty="0"/>
              <a:t>Frequently asked questions</a:t>
            </a:r>
          </a:p>
        </p:txBody>
      </p:sp>
      <p:sp>
        <p:nvSpPr>
          <p:cNvPr id="7" name="Rectangle 6">
            <a:extLst>
              <a:ext uri="{FF2B5EF4-FFF2-40B4-BE49-F238E27FC236}">
                <a16:creationId xmlns:a16="http://schemas.microsoft.com/office/drawing/2014/main" id="{C1442749-0F3A-4E41-B132-82733899E782}"/>
              </a:ext>
            </a:extLst>
          </p:cNvPr>
          <p:cNvSpPr/>
          <p:nvPr/>
        </p:nvSpPr>
        <p:spPr>
          <a:xfrm>
            <a:off x="474133" y="1296987"/>
            <a:ext cx="8207024" cy="5187404"/>
          </a:xfrm>
          <a:prstGeom prst="rect">
            <a:avLst/>
          </a:prstGeom>
        </p:spPr>
        <p:txBody>
          <a:bodyPr wrap="square" numCol="2" spcCol="457200">
            <a:noAutofit/>
          </a:bodyPr>
          <a:lstStyle/>
          <a:p>
            <a:r>
              <a:rPr lang="en-US" sz="1000" b="1" dirty="0">
                <a:solidFill>
                  <a:srgbClr val="0079C2"/>
                </a:solidFill>
                <a:latin typeface="Arial" panose="020B0604020202020204" pitchFamily="34" charset="0"/>
                <a:cs typeface="Arial" panose="020B0604020202020204" pitchFamily="34" charset="0"/>
              </a:rPr>
              <a:t>What is a MEWA?</a:t>
            </a:r>
          </a:p>
          <a:p>
            <a:pPr>
              <a:spcBef>
                <a:spcPts val="400"/>
              </a:spcBef>
            </a:pPr>
            <a:r>
              <a:rPr lang="en-US" sz="1000" dirty="0">
                <a:latin typeface="Arial" panose="020B0604020202020204" pitchFamily="34" charset="0"/>
                <a:cs typeface="Arial" panose="020B0604020202020204" pitchFamily="34" charset="0"/>
              </a:rPr>
              <a:t>A MEWA is a multiple employer welfare arrangement.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It’s an employee welfare benefit plan, trust, or other arrangement that is established or maintained for the purpose of offering group insurance. It is governed by trustees and bylaws that satisfy the Ohio Department of Insurance (ODI) requirements.</a:t>
            </a:r>
          </a:p>
          <a:p>
            <a:pPr marL="60325">
              <a:spcAft>
                <a:spcPts val="200"/>
              </a:spcAft>
            </a:pPr>
            <a:endPar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endParaRPr>
          </a:p>
          <a:p>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How will the SOCA Benefit Plan pay enrollees’ claims? Will they have the funds necessary?</a:t>
            </a:r>
          </a:p>
          <a:p>
            <a:pPr>
              <a:spcBef>
                <a:spcPts val="400"/>
              </a:spcBef>
            </a:pPr>
            <a:r>
              <a:rPr lang="en-US" sz="1000" dirty="0">
                <a:solidFill>
                  <a:prstClr val="black"/>
                </a:solidFill>
                <a:latin typeface="Arial" panose="020B0604020202020204" pitchFamily="34" charset="0"/>
                <a:ea typeface="Calibri" panose="020F0502020204030204" pitchFamily="34" charset="0"/>
                <a:cs typeface="Arial" panose="020B0604020202020204" pitchFamily="34" charset="0"/>
              </a:rPr>
              <a:t>The initial capital requirement is $500,000.The Ohio Department of Insurance does a quarterly adequate risk-based capital monitoring of the plan to ensure the capital is adequate as the MEWA membership grows. Anthem also provides additional reinsurance protection under a quota share arrangement as well as the specific and aggregate stop loss coverage provided.</a:t>
            </a:r>
            <a:br>
              <a:rPr lang="en-US" sz="10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endParaRPr>
          </a:p>
          <a:p>
            <a:pPr>
              <a:spcBef>
                <a:spcPts val="400"/>
              </a:spcBef>
            </a:pP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Who makes the decisions for the SOCA Benefit Plan?</a:t>
            </a:r>
          </a:p>
          <a:p>
            <a:pPr>
              <a:spcBef>
                <a:spcPts val="400"/>
              </a:spcBef>
            </a:pPr>
            <a:r>
              <a:rPr lang="en-US" sz="1000" dirty="0">
                <a:solidFill>
                  <a:prstClr val="black"/>
                </a:solidFill>
                <a:latin typeface="Arial" panose="020B0604020202020204" pitchFamily="34" charset="0"/>
                <a:ea typeface="Calibri" panose="020F0502020204030204" pitchFamily="34" charset="0"/>
                <a:cs typeface="Arial" panose="020B0604020202020204" pitchFamily="34" charset="0"/>
              </a:rPr>
              <a:t>The SOCA Benefit Plan board of trustees is responsible for the oversight of the plan and ensures that the plan complies with all applicable laws and regulations.</a:t>
            </a:r>
          </a:p>
          <a:p>
            <a:pPr>
              <a:spcBef>
                <a:spcPts val="400"/>
              </a:spcBef>
            </a:pPr>
            <a:endParaRPr lang="en-US" sz="1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2700">
              <a:spcAft>
                <a:spcPts val="400"/>
              </a:spcAft>
            </a:pPr>
            <a:b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br>
            <a:b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br>
            <a:b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br>
            <a:b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br>
            <a:b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br>
            <a:b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br>
            <a:endPar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endParaRPr>
          </a:p>
          <a:p>
            <a:pPr marL="12700">
              <a:spcAft>
                <a:spcPts val="400"/>
              </a:spcAft>
            </a:pPr>
            <a:endPar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endParaRPr>
          </a:p>
          <a:p>
            <a:pPr marL="12700">
              <a:spcAft>
                <a:spcPts val="400"/>
              </a:spcAft>
            </a:pPr>
            <a:b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br>
            <a:b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b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Do businesses need to meet certain participation and contribution requirements?</a:t>
            </a:r>
          </a:p>
          <a:p>
            <a:pPr marL="12700">
              <a:spcAft>
                <a:spcPts val="400"/>
              </a:spcAft>
            </a:pPr>
            <a:r>
              <a:rPr lang="en-US" sz="1000" dirty="0">
                <a:latin typeface="Arial" panose="020B0604020202020204" pitchFamily="34" charset="0"/>
                <a:ea typeface="Calibri" panose="020F0502020204030204" pitchFamily="34" charset="0"/>
                <a:cs typeface="Arial" panose="020B0604020202020204" pitchFamily="34" charset="0"/>
              </a:rPr>
              <a:t>Yes. At least 75% of the net eligible employees and a minimum of two employees must be covered under the plan. The minimum employer contribution is at least 25% of the total cost for health benefits chosen in the event the employee has dependent benefits, and at least 50% of the total cost for health benefits in the event the </a:t>
            </a:r>
            <a:br>
              <a:rPr lang="en-US" sz="1000" dirty="0">
                <a:latin typeface="Arial" panose="020B0604020202020204" pitchFamily="34" charset="0"/>
                <a:ea typeface="Calibri" panose="020F0502020204030204" pitchFamily="34" charset="0"/>
                <a:cs typeface="Arial" panose="020B0604020202020204" pitchFamily="34" charset="0"/>
              </a:rPr>
            </a:br>
            <a:r>
              <a:rPr lang="en-US" sz="1000" dirty="0">
                <a:latin typeface="Arial" panose="020B0604020202020204" pitchFamily="34" charset="0"/>
                <a:ea typeface="Calibri" panose="020F0502020204030204" pitchFamily="34" charset="0"/>
                <a:cs typeface="Arial" panose="020B0604020202020204" pitchFamily="34" charset="0"/>
              </a:rPr>
              <a:t>employee has single benefits. If you contribute 100% </a:t>
            </a:r>
            <a:br>
              <a:rPr lang="en-US" sz="1000" dirty="0">
                <a:latin typeface="Arial" panose="020B0604020202020204" pitchFamily="34" charset="0"/>
                <a:ea typeface="Calibri" panose="020F0502020204030204" pitchFamily="34" charset="0"/>
                <a:cs typeface="Arial" panose="020B0604020202020204" pitchFamily="34" charset="0"/>
              </a:rPr>
            </a:br>
            <a:r>
              <a:rPr lang="en-US" sz="1000" dirty="0">
                <a:latin typeface="Arial" panose="020B0604020202020204" pitchFamily="34" charset="0"/>
                <a:ea typeface="Calibri" panose="020F0502020204030204" pitchFamily="34" charset="0"/>
                <a:cs typeface="Arial" panose="020B0604020202020204" pitchFamily="34" charset="0"/>
              </a:rPr>
              <a:t>of the premium equivalent, 100% of the net eligible employees must enroll.</a:t>
            </a:r>
          </a:p>
          <a:p>
            <a:pPr marL="60325">
              <a:spcAft>
                <a:spcPts val="200"/>
              </a:spcAft>
            </a:pPr>
            <a:endParaRPr lang="en-US" sz="800" b="1" dirty="0">
              <a:solidFill>
                <a:srgbClr val="0079C2"/>
              </a:solidFill>
              <a:latin typeface="Arial" panose="020B0604020202020204" pitchFamily="34" charset="0"/>
              <a:ea typeface="Calibri" panose="020F0502020204030204" pitchFamily="34" charset="0"/>
              <a:cs typeface="Arial" panose="020B0604020202020204" pitchFamily="34" charset="0"/>
            </a:endParaRPr>
          </a:p>
          <a:p>
            <a:pPr marL="12700">
              <a:spcAft>
                <a:spcPts val="400"/>
              </a:spcAft>
            </a:pP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Can a business or organization join the SOCA Benefit Plan at any time during the year?</a:t>
            </a:r>
          </a:p>
          <a:p>
            <a:pPr marL="12700">
              <a:spcAft>
                <a:spcPts val="400"/>
              </a:spcAft>
            </a:pPr>
            <a:r>
              <a:rPr lang="en-US" sz="1000" dirty="0">
                <a:latin typeface="Arial" panose="020B0604020202020204" pitchFamily="34" charset="0"/>
                <a:ea typeface="Calibri" panose="020F0502020204030204" pitchFamily="34" charset="0"/>
                <a:cs typeface="Arial" panose="020B0604020202020204" pitchFamily="34" charset="0"/>
              </a:rPr>
              <a:t>Yes. There are three common renewal dates for the SOCA Benefit Plan. A group/sole proprietor's renewal date will be determined by the month in which they are originally effective:</a:t>
            </a:r>
          </a:p>
          <a:p>
            <a:pPr marL="288925" indent="-171450">
              <a:spcBef>
                <a:spcPts val="200"/>
              </a:spcBef>
              <a:spcAft>
                <a:spcPts val="400"/>
              </a:spcAft>
              <a:buFont typeface="+mj-lt"/>
              <a:buAutoNum type="arabicPeriod"/>
            </a:pPr>
            <a:r>
              <a:rPr lang="en-US" sz="1000" dirty="0">
                <a:latin typeface="Arial" panose="020B0604020202020204" pitchFamily="34" charset="0"/>
                <a:ea typeface="Calibri" panose="020F0502020204030204" pitchFamily="34" charset="0"/>
                <a:cs typeface="Arial" panose="020B0604020202020204" pitchFamily="34" charset="0"/>
              </a:rPr>
              <a:t>Original effective dates: </a:t>
            </a:r>
            <a:br>
              <a:rPr lang="en-US" sz="1000" dirty="0">
                <a:latin typeface="Arial" panose="020B0604020202020204" pitchFamily="34" charset="0"/>
                <a:ea typeface="Calibri" panose="020F0502020204030204" pitchFamily="34" charset="0"/>
                <a:cs typeface="Arial" panose="020B0604020202020204" pitchFamily="34" charset="0"/>
              </a:rPr>
            </a:br>
            <a:r>
              <a:rPr lang="en-US" sz="1000" dirty="0">
                <a:latin typeface="Arial" panose="020B0604020202020204" pitchFamily="34" charset="0"/>
                <a:ea typeface="Calibri" panose="020F0502020204030204" pitchFamily="34" charset="0"/>
                <a:cs typeface="Arial" panose="020B0604020202020204" pitchFamily="34" charset="0"/>
              </a:rPr>
              <a:t>January, February, March, &amp; April = January renewal </a:t>
            </a:r>
          </a:p>
          <a:p>
            <a:pPr marL="288925" indent="-171450">
              <a:spcAft>
                <a:spcPts val="400"/>
              </a:spcAft>
              <a:buFont typeface="+mj-lt"/>
              <a:buAutoNum type="arabicPeriod"/>
            </a:pPr>
            <a:r>
              <a:rPr lang="en-US" sz="1000" dirty="0">
                <a:latin typeface="Arial" panose="020B0604020202020204" pitchFamily="34" charset="0"/>
                <a:ea typeface="Calibri" panose="020F0502020204030204" pitchFamily="34" charset="0"/>
                <a:cs typeface="Arial" panose="020B0604020202020204" pitchFamily="34" charset="0"/>
              </a:rPr>
              <a:t>Original effective dates: </a:t>
            </a:r>
            <a:br>
              <a:rPr lang="en-US" sz="1000" dirty="0">
                <a:latin typeface="Arial" panose="020B0604020202020204" pitchFamily="34" charset="0"/>
                <a:ea typeface="Calibri" panose="020F0502020204030204" pitchFamily="34" charset="0"/>
                <a:cs typeface="Arial" panose="020B0604020202020204" pitchFamily="34" charset="0"/>
              </a:rPr>
            </a:br>
            <a:r>
              <a:rPr lang="en-US" sz="1000" dirty="0">
                <a:latin typeface="Arial" panose="020B0604020202020204" pitchFamily="34" charset="0"/>
                <a:ea typeface="Calibri" panose="020F0502020204030204" pitchFamily="34" charset="0"/>
                <a:cs typeface="Arial" panose="020B0604020202020204" pitchFamily="34" charset="0"/>
              </a:rPr>
              <a:t>May, June, July, &amp; August = May renewal</a:t>
            </a:r>
          </a:p>
          <a:p>
            <a:pPr marL="288925" indent="-171450">
              <a:spcAft>
                <a:spcPts val="400"/>
              </a:spcAft>
              <a:buFont typeface="+mj-lt"/>
              <a:buAutoNum type="arabicPeriod"/>
            </a:pPr>
            <a:r>
              <a:rPr lang="en-US" sz="1000" dirty="0">
                <a:latin typeface="Arial" panose="020B0604020202020204" pitchFamily="34" charset="0"/>
                <a:ea typeface="Calibri" panose="020F0502020204030204" pitchFamily="34" charset="0"/>
                <a:cs typeface="Arial" panose="020B0604020202020204" pitchFamily="34" charset="0"/>
              </a:rPr>
              <a:t>Original effective dates: </a:t>
            </a:r>
            <a:br>
              <a:rPr lang="en-US" sz="1000" dirty="0">
                <a:latin typeface="Arial" panose="020B0604020202020204" pitchFamily="34" charset="0"/>
                <a:ea typeface="Calibri" panose="020F0502020204030204" pitchFamily="34" charset="0"/>
                <a:cs typeface="Arial" panose="020B0604020202020204" pitchFamily="34" charset="0"/>
              </a:rPr>
            </a:br>
            <a:r>
              <a:rPr lang="en-US" sz="1000" dirty="0">
                <a:latin typeface="Arial" panose="020B0604020202020204" pitchFamily="34" charset="0"/>
                <a:ea typeface="Calibri" panose="020F0502020204030204" pitchFamily="34" charset="0"/>
                <a:cs typeface="Arial" panose="020B0604020202020204" pitchFamily="34" charset="0"/>
              </a:rPr>
              <a:t>September, October, November, &amp; December = September renewal</a:t>
            </a:r>
            <a:endParaRPr lang="en-US" sz="600" dirty="0">
              <a:latin typeface="Arial" panose="020B0604020202020204" pitchFamily="34" charset="0"/>
              <a:ea typeface="Calibri" panose="020F0502020204030204" pitchFamily="34" charset="0"/>
              <a:cs typeface="Arial" panose="020B0604020202020204" pitchFamily="34" charset="0"/>
            </a:endParaRPr>
          </a:p>
          <a:p>
            <a:pPr>
              <a:spcBef>
                <a:spcPts val="400"/>
              </a:spcBef>
            </a:pPr>
            <a:endParaRPr lang="en-US" sz="1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4288">
              <a:spcAft>
                <a:spcPts val="400"/>
              </a:spcAft>
            </a:pPr>
            <a:endParaRPr lang="en-US" sz="1000" dirty="0">
              <a:solidFill>
                <a:prstClr val="black"/>
              </a:solidFill>
              <a:latin typeface="Arial" panose="020B0604020202020204" pitchFamily="34" charset="0"/>
              <a:ea typeface="Calibri" panose="020F0502020204030204" pitchFamily="34" charset="0"/>
              <a:cs typeface="Arial" panose="020B0604020202020204" pitchFamily="34" charset="0"/>
            </a:endParaRPr>
          </a:p>
          <a:p>
            <a:endPar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endParaRPr>
          </a:p>
          <a:p>
            <a:endPar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583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568" y="1030624"/>
            <a:ext cx="7612691" cy="738664"/>
          </a:xfrm>
          <a:prstGeom prst="rect">
            <a:avLst/>
          </a:prstGeom>
        </p:spPr>
        <p:txBody>
          <a:bodyPr wrap="square">
            <a:spAutoFit/>
          </a:bodyPr>
          <a:lstStyle/>
          <a:p>
            <a:pPr marL="285750" indent="-285750">
              <a:buFont typeface="Arial" panose="020B0604020202020204" pitchFamily="34" charset="0"/>
              <a:buChar char="•"/>
            </a:pPr>
            <a:endParaRPr lang="en-US" sz="1400" dirty="0">
              <a:solidFill>
                <a:prstClr val="black"/>
              </a:solidFill>
              <a:ea typeface="Calibri" panose="020F0502020204030204" pitchFamily="34" charset="0"/>
            </a:endParaRPr>
          </a:p>
          <a:p>
            <a:endParaRPr lang="en-US" sz="1400" dirty="0">
              <a:solidFill>
                <a:prstClr val="black"/>
              </a:solidFill>
              <a:ea typeface="Calibri" panose="020F0502020204030204" pitchFamily="34" charset="0"/>
            </a:endParaRPr>
          </a:p>
          <a:p>
            <a:endParaRPr lang="en-US" sz="1400" dirty="0">
              <a:solidFill>
                <a:prstClr val="black"/>
              </a:solidFill>
              <a:ea typeface="Calibri" panose="020F0502020204030204" pitchFamily="34" charset="0"/>
            </a:endParaRPr>
          </a:p>
        </p:txBody>
      </p:sp>
      <p:sp>
        <p:nvSpPr>
          <p:cNvPr id="7" name="Rectangle 6">
            <a:extLst>
              <a:ext uri="{FF2B5EF4-FFF2-40B4-BE49-F238E27FC236}">
                <a16:creationId xmlns:a16="http://schemas.microsoft.com/office/drawing/2014/main" id="{C1442749-0F3A-4E41-B132-82733899E782}"/>
              </a:ext>
            </a:extLst>
          </p:cNvPr>
          <p:cNvSpPr/>
          <p:nvPr/>
        </p:nvSpPr>
        <p:spPr>
          <a:xfrm>
            <a:off x="900238" y="1310846"/>
            <a:ext cx="7159942" cy="5145839"/>
          </a:xfrm>
          <a:prstGeom prst="rect">
            <a:avLst/>
          </a:prstGeom>
        </p:spPr>
        <p:txBody>
          <a:bodyPr wrap="square" numCol="2" spcCol="457200">
            <a:noAutofit/>
          </a:bodyPr>
          <a:lstStyle/>
          <a:p>
            <a:pPr marL="12700" indent="-12700">
              <a:spcAft>
                <a:spcPts val="400"/>
              </a:spcAft>
            </a:pP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How are premium equivalent rates determined?</a:t>
            </a:r>
          </a:p>
          <a:p>
            <a:pPr marL="12700" indent="-12700">
              <a:spcAft>
                <a:spcPts val="400"/>
              </a:spcAft>
            </a:pPr>
            <a:r>
              <a:rPr lang="en-US" sz="1000" dirty="0">
                <a:latin typeface="Arial" panose="020B0604020202020204" pitchFamily="34" charset="0"/>
                <a:ea typeface="Calibri" panose="020F0502020204030204" pitchFamily="34" charset="0"/>
                <a:cs typeface="Arial" panose="020B0604020202020204" pitchFamily="34" charset="0"/>
              </a:rPr>
              <a:t>There are multiple factors that affect your premium equivalent rate, including:</a:t>
            </a:r>
          </a:p>
          <a:p>
            <a:pPr marL="231775" indent="-111125">
              <a:spcBef>
                <a:spcPts val="200"/>
              </a:spcBef>
              <a:spcAft>
                <a:spcPts val="400"/>
              </a:spcAft>
              <a:buFont typeface="Arial" panose="020B0604020202020204" pitchFamily="34" charset="0"/>
              <a:buChar char="•"/>
            </a:pPr>
            <a:r>
              <a:rPr lang="en-US" sz="1000" dirty="0">
                <a:latin typeface="Arial" panose="020B0604020202020204" pitchFamily="34" charset="0"/>
                <a:ea typeface="Calibri" panose="020F0502020204030204" pitchFamily="34" charset="0"/>
                <a:cs typeface="Arial" panose="020B0604020202020204" pitchFamily="34" charset="0"/>
              </a:rPr>
              <a:t>Medical history and expected risk of enrolled members’ future health claims.</a:t>
            </a:r>
          </a:p>
          <a:p>
            <a:pPr marL="231775" indent="-111125">
              <a:spcAft>
                <a:spcPts val="400"/>
              </a:spcAft>
              <a:buFont typeface="Arial" panose="020B0604020202020204" pitchFamily="34" charset="0"/>
              <a:buChar char="•"/>
            </a:pPr>
            <a:r>
              <a:rPr lang="en-US" sz="1000" dirty="0">
                <a:latin typeface="Arial" panose="020B0604020202020204" pitchFamily="34" charset="0"/>
                <a:ea typeface="Calibri" panose="020F0502020204030204" pitchFamily="34" charset="0"/>
                <a:cs typeface="Arial" panose="020B0604020202020204" pitchFamily="34" charset="0"/>
              </a:rPr>
              <a:t>Age and gender of enrollees.</a:t>
            </a:r>
          </a:p>
          <a:p>
            <a:pPr marL="231775" indent="-111125">
              <a:spcAft>
                <a:spcPts val="400"/>
              </a:spcAft>
              <a:buFont typeface="Arial" panose="020B0604020202020204" pitchFamily="34" charset="0"/>
              <a:buChar char="•"/>
            </a:pPr>
            <a:r>
              <a:rPr lang="en-US" sz="1000" dirty="0">
                <a:latin typeface="Arial" panose="020B0604020202020204" pitchFamily="34" charset="0"/>
                <a:ea typeface="Calibri" panose="020F0502020204030204" pitchFamily="34" charset="0"/>
                <a:cs typeface="Arial" panose="020B0604020202020204" pitchFamily="34" charset="0"/>
              </a:rPr>
              <a:t>Number of people enrolled in the benefit plan.</a:t>
            </a:r>
          </a:p>
          <a:p>
            <a:pPr marL="231775" indent="-111125">
              <a:spcAft>
                <a:spcPts val="400"/>
              </a:spcAft>
              <a:buFont typeface="Arial" panose="020B0604020202020204" pitchFamily="34" charset="0"/>
              <a:buChar char="•"/>
            </a:pPr>
            <a:r>
              <a:rPr lang="en-US" sz="1000" dirty="0">
                <a:latin typeface="Arial" panose="020B0604020202020204" pitchFamily="34" charset="0"/>
                <a:ea typeface="Calibri" panose="020F0502020204030204" pitchFamily="34" charset="0"/>
                <a:cs typeface="Arial" panose="020B0604020202020204" pitchFamily="34" charset="0"/>
              </a:rPr>
              <a:t>Where your company is located.</a:t>
            </a:r>
          </a:p>
          <a:p>
            <a:pPr marL="231775" indent="-111125">
              <a:spcAft>
                <a:spcPts val="400"/>
              </a:spcAft>
              <a:buFont typeface="Arial" panose="020B0604020202020204" pitchFamily="34" charset="0"/>
              <a:buChar char="•"/>
            </a:pPr>
            <a:r>
              <a:rPr lang="en-US" sz="1000" dirty="0">
                <a:latin typeface="Arial" panose="020B0604020202020204" pitchFamily="34" charset="0"/>
                <a:ea typeface="Calibri" panose="020F0502020204030204" pitchFamily="34" charset="0"/>
                <a:cs typeface="Arial" panose="020B0604020202020204" pitchFamily="34" charset="0"/>
              </a:rPr>
              <a:t>Benefits that are being offered.</a:t>
            </a:r>
          </a:p>
          <a:p>
            <a:pPr marL="60325">
              <a:spcAft>
                <a:spcPts val="200"/>
              </a:spcAft>
            </a:pPr>
            <a:endPar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endParaRPr>
          </a:p>
          <a:p>
            <a:pPr marL="4763">
              <a:spcAft>
                <a:spcPts val="400"/>
              </a:spcAft>
            </a:pP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What components are included in the premium equivalent rate? Are there other amounts to pay in addition to the premium equivalent rate?</a:t>
            </a:r>
          </a:p>
          <a:p>
            <a:pPr marL="4763">
              <a:spcAft>
                <a:spcPts val="400"/>
              </a:spcAft>
            </a:pPr>
            <a:r>
              <a:rPr lang="en-US" sz="1000" dirty="0">
                <a:latin typeface="Arial" panose="020B0604020202020204" pitchFamily="34" charset="0"/>
                <a:ea typeface="Calibri" panose="020F0502020204030204" pitchFamily="34" charset="0"/>
                <a:cs typeface="Arial" panose="020B0604020202020204" pitchFamily="34" charset="0"/>
              </a:rPr>
              <a:t>Your premium equivalent rate covers expected claims, administrative expenses, taxes and assessments, and stop loss premium. In addition, chamber membership dues and product dues must be paid. These amounts are paid to the chamber that you are a member of and the SOCA Benefit Plan, respectively.</a:t>
            </a:r>
          </a:p>
          <a:p>
            <a:pPr marL="12700" indent="-12700">
              <a:spcAft>
                <a:spcPts val="200"/>
              </a:spcAft>
            </a:pPr>
            <a:endParaRPr lang="en-US" sz="1000" dirty="0">
              <a:latin typeface="Arial" panose="020B0604020202020204" pitchFamily="34" charset="0"/>
              <a:ea typeface="Calibri" panose="020F0502020204030204" pitchFamily="34" charset="0"/>
              <a:cs typeface="Arial" panose="020B0604020202020204" pitchFamily="34" charset="0"/>
            </a:endParaRPr>
          </a:p>
          <a:p>
            <a:pPr marL="4763" indent="-4763">
              <a:spcAft>
                <a:spcPts val="400"/>
              </a:spcAft>
            </a:pP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How will the annual renewal increase </a:t>
            </a:r>
            <a:b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b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be determined? </a:t>
            </a:r>
          </a:p>
          <a:p>
            <a:pPr marL="4763" indent="-4763">
              <a:spcAft>
                <a:spcPts val="400"/>
              </a:spcAft>
            </a:pPr>
            <a:r>
              <a:rPr lang="en-US" sz="1000" dirty="0">
                <a:latin typeface="Arial" panose="020B0604020202020204" pitchFamily="34" charset="0"/>
                <a:ea typeface="Calibri" panose="020F0502020204030204" pitchFamily="34" charset="0"/>
                <a:cs typeface="Arial" panose="020B0604020202020204" pitchFamily="34" charset="0"/>
              </a:rPr>
              <a:t>An overall renewal increase needed for the SOCA Benefit Plan will be calculated based on a projection of the claims for the upcoming policy year for the entire SOCA Benefit Plan. The increase for each participating business will then be calculated based on their specific risk profile and claims history, as well as any changes in demographics and number of enrollees.</a:t>
            </a:r>
          </a:p>
          <a:p>
            <a:pPr marL="4763" indent="-4763">
              <a:spcAft>
                <a:spcPts val="400"/>
              </a:spcAft>
            </a:pP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Can we terminate our policy at any time?</a:t>
            </a:r>
          </a:p>
          <a:p>
            <a:pPr marL="4763" indent="-4763">
              <a:spcAft>
                <a:spcPts val="400"/>
              </a:spcAft>
            </a:pPr>
            <a:r>
              <a:rPr lang="en-US" sz="1000" dirty="0">
                <a:latin typeface="Arial" panose="020B0604020202020204" pitchFamily="34" charset="0"/>
                <a:ea typeface="Calibri" panose="020F0502020204030204" pitchFamily="34" charset="0"/>
                <a:cs typeface="Arial" panose="020B0604020202020204" pitchFamily="34" charset="0"/>
              </a:rPr>
              <a:t>During the policy period, you may only elect to withdraw from the MEWA at the end of a calendar month by </a:t>
            </a:r>
            <a:br>
              <a:rPr lang="en-US" sz="1000" dirty="0">
                <a:latin typeface="Arial" panose="020B0604020202020204" pitchFamily="34" charset="0"/>
                <a:ea typeface="Calibri" panose="020F0502020204030204" pitchFamily="34" charset="0"/>
                <a:cs typeface="Arial" panose="020B0604020202020204" pitchFamily="34" charset="0"/>
              </a:rPr>
            </a:br>
            <a:r>
              <a:rPr lang="en-US" sz="1000" dirty="0">
                <a:latin typeface="Arial" panose="020B0604020202020204" pitchFamily="34" charset="0"/>
                <a:ea typeface="Calibri" panose="020F0502020204030204" pitchFamily="34" charset="0"/>
                <a:cs typeface="Arial" panose="020B0604020202020204" pitchFamily="34" charset="0"/>
              </a:rPr>
              <a:t>giving written notice at least 60 days prior to that date. </a:t>
            </a:r>
            <a:br>
              <a:rPr lang="en-US" sz="1000" dirty="0">
                <a:latin typeface="Arial" panose="020B0604020202020204" pitchFamily="34" charset="0"/>
                <a:ea typeface="Calibri" panose="020F0502020204030204" pitchFamily="34" charset="0"/>
                <a:cs typeface="Arial" panose="020B0604020202020204" pitchFamily="34" charset="0"/>
              </a:rPr>
            </a:br>
            <a:r>
              <a:rPr lang="en-US" sz="1000" dirty="0">
                <a:latin typeface="Arial" panose="020B0604020202020204" pitchFamily="34" charset="0"/>
                <a:ea typeface="Calibri" panose="020F0502020204030204" pitchFamily="34" charset="0"/>
                <a:cs typeface="Arial" panose="020B0604020202020204" pitchFamily="34" charset="0"/>
              </a:rPr>
              <a:t>At renewal time, you must give written notice at least </a:t>
            </a:r>
            <a:br>
              <a:rPr lang="en-US" sz="1000" dirty="0">
                <a:latin typeface="Arial" panose="020B0604020202020204" pitchFamily="34" charset="0"/>
                <a:ea typeface="Calibri" panose="020F0502020204030204" pitchFamily="34" charset="0"/>
                <a:cs typeface="Arial" panose="020B0604020202020204" pitchFamily="34" charset="0"/>
              </a:rPr>
            </a:br>
            <a:r>
              <a:rPr lang="en-US" sz="1000" dirty="0">
                <a:latin typeface="Arial" panose="020B0604020202020204" pitchFamily="34" charset="0"/>
                <a:ea typeface="Calibri" panose="020F0502020204030204" pitchFamily="34" charset="0"/>
                <a:cs typeface="Arial" panose="020B0604020202020204" pitchFamily="34" charset="0"/>
              </a:rPr>
              <a:t>30 days in advance. </a:t>
            </a:r>
          </a:p>
          <a:p>
            <a:pPr marL="4763" indent="-4763">
              <a:spcAft>
                <a:spcPts val="200"/>
              </a:spcAft>
            </a:pPr>
            <a:endPar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endParaRPr>
          </a:p>
          <a:p>
            <a:pPr marL="4763" indent="-4763">
              <a:spcAft>
                <a:spcPts val="400"/>
              </a:spcAft>
            </a:pP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We currently have an Anthem Blue Cross and </a:t>
            </a:r>
            <a:b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b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Blue Shield policy. Will our employees have to change their doctors? </a:t>
            </a:r>
          </a:p>
          <a:p>
            <a:pPr marL="4763" indent="-4763">
              <a:spcAft>
                <a:spcPts val="400"/>
              </a:spcAft>
            </a:pPr>
            <a:r>
              <a:rPr lang="en-US" sz="1000" dirty="0">
                <a:latin typeface="Arial" panose="020B0604020202020204" pitchFamily="34" charset="0"/>
                <a:ea typeface="Calibri" panose="020F0502020204030204" pitchFamily="34" charset="0"/>
                <a:cs typeface="Arial" panose="020B0604020202020204" pitchFamily="34" charset="0"/>
              </a:rPr>
              <a:t>The SOCA Benefit Plan uses Anthem Blue Cross </a:t>
            </a:r>
            <a:br>
              <a:rPr lang="en-US" sz="1000" dirty="0">
                <a:latin typeface="Arial" panose="020B0604020202020204" pitchFamily="34" charset="0"/>
                <a:ea typeface="Calibri" panose="020F0502020204030204" pitchFamily="34" charset="0"/>
                <a:cs typeface="Arial" panose="020B0604020202020204" pitchFamily="34" charset="0"/>
              </a:rPr>
            </a:br>
            <a:r>
              <a:rPr lang="en-US" sz="1000" dirty="0">
                <a:latin typeface="Arial" panose="020B0604020202020204" pitchFamily="34" charset="0"/>
                <a:ea typeface="Calibri" panose="020F0502020204030204" pitchFamily="34" charset="0"/>
                <a:cs typeface="Arial" panose="020B0604020202020204" pitchFamily="34" charset="0"/>
              </a:rPr>
              <a:t>and Blue Shield’s Blue Access health care provider network — one of the largest networks in the state. </a:t>
            </a:r>
            <a:br>
              <a:rPr lang="en-US" sz="1000" dirty="0">
                <a:latin typeface="Arial" panose="020B0604020202020204" pitchFamily="34" charset="0"/>
                <a:ea typeface="Calibri" panose="020F0502020204030204" pitchFamily="34" charset="0"/>
                <a:cs typeface="Arial" panose="020B0604020202020204" pitchFamily="34" charset="0"/>
              </a:rPr>
            </a:br>
            <a:r>
              <a:rPr lang="en-US" sz="1000" dirty="0">
                <a:latin typeface="Arial" panose="020B0604020202020204" pitchFamily="34" charset="0"/>
                <a:ea typeface="Calibri" panose="020F0502020204030204" pitchFamily="34" charset="0"/>
                <a:cs typeface="Arial" panose="020B0604020202020204" pitchFamily="34" charset="0"/>
              </a:rPr>
              <a:t>To make sure doctors are in-network prior to any service, they can use the Find a Doctor tool on anthem.com.</a:t>
            </a:r>
          </a:p>
          <a:p>
            <a:pPr marL="4763" indent="-4763">
              <a:spcAft>
                <a:spcPts val="200"/>
              </a:spcAft>
            </a:pPr>
            <a:endPar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endParaRPr>
          </a:p>
          <a:p>
            <a:pPr marL="4763" indent="-4763">
              <a:spcAft>
                <a:spcPts val="400"/>
              </a:spcAft>
            </a:pP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Are dental, vision, life, disability, and other plan </a:t>
            </a:r>
            <a:b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br>
            <a:r>
              <a:rPr lang="en-US" sz="1000" b="1" dirty="0">
                <a:solidFill>
                  <a:srgbClr val="0079C2"/>
                </a:solidFill>
                <a:latin typeface="Arial" panose="020B0604020202020204" pitchFamily="34" charset="0"/>
                <a:ea typeface="Calibri" panose="020F0502020204030204" pitchFamily="34" charset="0"/>
                <a:cs typeface="Arial" panose="020B0604020202020204" pitchFamily="34" charset="0"/>
              </a:rPr>
              <a:t>options available?</a:t>
            </a:r>
          </a:p>
          <a:p>
            <a:pPr marL="4763" indent="-4763">
              <a:spcAft>
                <a:spcPts val="400"/>
              </a:spcAft>
            </a:pPr>
            <a:r>
              <a:rPr lang="en-US" sz="1000" dirty="0">
                <a:latin typeface="Arial" panose="020B0604020202020204" pitchFamily="34" charset="0"/>
                <a:ea typeface="Calibri" panose="020F0502020204030204" pitchFamily="34" charset="0"/>
                <a:cs typeface="Arial" panose="020B0604020202020204" pitchFamily="34" charset="0"/>
              </a:rPr>
              <a:t>Yes, participating employers in the SOCA Benefit Plan </a:t>
            </a:r>
            <a:br>
              <a:rPr lang="en-US" sz="1000" dirty="0">
                <a:latin typeface="Arial" panose="020B0604020202020204" pitchFamily="34" charset="0"/>
                <a:ea typeface="Calibri" panose="020F0502020204030204" pitchFamily="34" charset="0"/>
                <a:cs typeface="Arial" panose="020B0604020202020204" pitchFamily="34" charset="0"/>
              </a:rPr>
            </a:br>
            <a:r>
              <a:rPr lang="en-US" sz="1000" dirty="0">
                <a:latin typeface="Arial" panose="020B0604020202020204" pitchFamily="34" charset="0"/>
                <a:ea typeface="Calibri" panose="020F0502020204030204" pitchFamily="34" charset="0"/>
                <a:cs typeface="Arial" panose="020B0604020202020204" pitchFamily="34" charset="0"/>
              </a:rPr>
              <a:t>are eligible for other plans offered by Anthem</a:t>
            </a:r>
            <a:r>
              <a:rPr lang="en-US" sz="1000" spc="-200" dirty="0">
                <a:latin typeface="Arial" panose="020B0604020202020204" pitchFamily="34" charset="0"/>
                <a:ea typeface="Calibri" panose="020F0502020204030204" pitchFamily="34" charset="0"/>
                <a:cs typeface="Arial" panose="020B0604020202020204" pitchFamily="34" charset="0"/>
              </a:rPr>
              <a:t>.*</a:t>
            </a:r>
            <a:r>
              <a:rPr lang="en-US" sz="1000" dirty="0">
                <a:latin typeface="Arial" panose="020B0604020202020204" pitchFamily="34" charset="0"/>
                <a:ea typeface="Calibri" panose="020F0502020204030204" pitchFamily="34" charset="0"/>
                <a:cs typeface="Arial" panose="020B0604020202020204" pitchFamily="34" charset="0"/>
              </a:rPr>
              <a:t> </a:t>
            </a:r>
            <a:r>
              <a:rPr lang="en-US" sz="1000" spc="-100" dirty="0">
                <a:latin typeface="Arial" panose="020B0604020202020204" pitchFamily="34" charset="0"/>
                <a:ea typeface="Calibri" panose="020F0502020204030204" pitchFamily="34" charset="0"/>
                <a:cs typeface="Arial" panose="020B0604020202020204" pitchFamily="34" charset="0"/>
              </a:rPr>
              <a:t> </a:t>
            </a:r>
            <a:r>
              <a:rPr lang="en-US" sz="1000" dirty="0">
                <a:latin typeface="Arial" panose="020B0604020202020204" pitchFamily="34" charset="0"/>
                <a:ea typeface="Calibri" panose="020F0502020204030204" pitchFamily="34" charset="0"/>
                <a:cs typeface="Arial" panose="020B0604020202020204" pitchFamily="34" charset="0"/>
              </a:rPr>
              <a:t>These are stand-alone, fully insured plans for which the participating employer contracts directly with Anthem.</a:t>
            </a:r>
          </a:p>
          <a:p>
            <a:pPr marL="4763" indent="-4763">
              <a:spcAft>
                <a:spcPts val="400"/>
              </a:spcAft>
            </a:pPr>
            <a:endParaRPr lang="en-US" sz="1000" dirty="0">
              <a:latin typeface="Arial" panose="020B0604020202020204" pitchFamily="34" charset="0"/>
              <a:ea typeface="Calibri" panose="020F0502020204030204" pitchFamily="34" charset="0"/>
              <a:cs typeface="Arial" panose="020B0604020202020204" pitchFamily="34" charset="0"/>
            </a:endParaRPr>
          </a:p>
          <a:p>
            <a:pPr marL="4763" indent="-4763">
              <a:spcAft>
                <a:spcPts val="400"/>
              </a:spcAft>
            </a:pPr>
            <a:endParaRPr lang="en-US" sz="1000" dirty="0">
              <a:latin typeface="Arial" panose="020B0604020202020204" pitchFamily="34" charset="0"/>
              <a:ea typeface="Calibri" panose="020F0502020204030204" pitchFamily="34" charset="0"/>
              <a:cs typeface="Arial" panose="020B0604020202020204" pitchFamily="34" charset="0"/>
            </a:endParaRPr>
          </a:p>
          <a:p>
            <a:pPr marL="292100" indent="-111125">
              <a:spcAft>
                <a:spcPts val="400"/>
              </a:spcAft>
              <a:buFont typeface="Arial" panose="020B0604020202020204" pitchFamily="34" charset="0"/>
              <a:buChar char="•"/>
            </a:pPr>
            <a:endParaRPr lang="en-US" sz="1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E5F4F7D-30E3-9D49-A524-29F1A036FEE2}"/>
              </a:ext>
            </a:extLst>
          </p:cNvPr>
          <p:cNvSpPr/>
          <p:nvPr/>
        </p:nvSpPr>
        <p:spPr>
          <a:xfrm>
            <a:off x="0" y="0"/>
            <a:ext cx="9144000" cy="1112036"/>
          </a:xfrm>
          <a:prstGeom prst="rect">
            <a:avLst/>
          </a:prstGeom>
          <a:solidFill>
            <a:schemeClr val="accent1">
              <a:alpha val="12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1E2226E4-3006-6F42-B54F-7CCE34CBFF2B}"/>
              </a:ext>
            </a:extLst>
          </p:cNvPr>
          <p:cNvSpPr txBox="1">
            <a:spLocks/>
          </p:cNvSpPr>
          <p:nvPr/>
        </p:nvSpPr>
        <p:spPr>
          <a:xfrm>
            <a:off x="947737" y="386628"/>
            <a:ext cx="7752917" cy="4169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500" b="1" i="0" kern="1200" cap="all" baseline="0">
                <a:solidFill>
                  <a:schemeClr val="bg2">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700" b="1" i="0" kern="1200" cap="all" baseline="0">
                <a:solidFill>
                  <a:schemeClr val="bg2">
                    <a:lumMod val="50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700" b="1" i="0" kern="1200" cap="all" baseline="0">
                <a:solidFill>
                  <a:schemeClr val="bg2">
                    <a:lumMod val="50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700" b="1" i="0" kern="1200" cap="all" baseline="0">
                <a:solidFill>
                  <a:schemeClr val="bg2">
                    <a:lumMod val="50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700" b="1" i="0" kern="1200" cap="all" baseline="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cap="none" dirty="0"/>
              <a:t>Frequently asked questions </a:t>
            </a:r>
            <a:r>
              <a:rPr lang="en-US" sz="1600" dirty="0"/>
              <a:t>(</a:t>
            </a:r>
            <a:r>
              <a:rPr lang="en-US" sz="1600" cap="none" dirty="0"/>
              <a:t>continued</a:t>
            </a:r>
            <a:r>
              <a:rPr lang="en-US" sz="1600" dirty="0"/>
              <a:t>)</a:t>
            </a:r>
            <a:endParaRPr lang="en-US" sz="1600" cap="none" dirty="0"/>
          </a:p>
        </p:txBody>
      </p:sp>
      <p:sp>
        <p:nvSpPr>
          <p:cNvPr id="9" name="Rectangle 8">
            <a:extLst>
              <a:ext uri="{FF2B5EF4-FFF2-40B4-BE49-F238E27FC236}">
                <a16:creationId xmlns:a16="http://schemas.microsoft.com/office/drawing/2014/main" id="{C7528068-622A-674E-BB30-A35672FFE253}"/>
              </a:ext>
            </a:extLst>
          </p:cNvPr>
          <p:cNvSpPr/>
          <p:nvPr/>
        </p:nvSpPr>
        <p:spPr>
          <a:xfrm>
            <a:off x="897254" y="6492515"/>
            <a:ext cx="5611611" cy="184666"/>
          </a:xfrm>
          <a:prstGeom prst="rect">
            <a:avLst/>
          </a:prstGeom>
        </p:spPr>
        <p:txBody>
          <a:bodyPr wrap="square">
            <a:spAutoFit/>
          </a:bodyPr>
          <a:lstStyle/>
          <a:p>
            <a:r>
              <a:rPr lang="en-US" sz="600" dirty="0">
                <a:solidFill>
                  <a:schemeClr val="bg2">
                    <a:lumMod val="50000"/>
                  </a:schemeClr>
                </a:solidFill>
                <a:latin typeface="Arial Narrow" panose="020B0604020202020204" pitchFamily="34" charset="0"/>
                <a:cs typeface="Arial Narrow" panose="020B0604020202020204" pitchFamily="34" charset="0"/>
              </a:rPr>
              <a:t>*Sole proprietors are not eligible for group life and disability benefits</a:t>
            </a:r>
            <a:r>
              <a:rPr lang="en-US" sz="600">
                <a:solidFill>
                  <a:schemeClr val="bg2">
                    <a:lumMod val="50000"/>
                  </a:schemeClr>
                </a:solidFill>
                <a:latin typeface="Arial Narrow" panose="020B0604020202020204" pitchFamily="34" charset="0"/>
                <a:cs typeface="Arial Narrow" panose="020B0604020202020204" pitchFamily="34" charset="0"/>
              </a:rPr>
              <a:t>. </a:t>
            </a:r>
            <a:endParaRPr lang="en-US" sz="600" dirty="0">
              <a:solidFill>
                <a:schemeClr val="bg2">
                  <a:lumMod val="50000"/>
                </a:schemeClr>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98497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7F36B1-1BEE-F747-8836-CE3F08515A28}"/>
              </a:ext>
            </a:extLst>
          </p:cNvPr>
          <p:cNvSpPr/>
          <p:nvPr/>
        </p:nvSpPr>
        <p:spPr>
          <a:xfrm>
            <a:off x="518130" y="6357135"/>
            <a:ext cx="8057366" cy="184666"/>
          </a:xfrm>
          <a:prstGeom prst="rect">
            <a:avLst/>
          </a:prstGeom>
        </p:spPr>
        <p:txBody>
          <a:bodyPr wrap="square">
            <a:spAutoFit/>
          </a:bodyPr>
          <a:lstStyle/>
          <a:p>
            <a:r>
              <a:rPr lang="en-US" sz="600" dirty="0">
                <a:solidFill>
                  <a:schemeClr val="bg2">
                    <a:lumMod val="50000"/>
                  </a:schemeClr>
                </a:solidFill>
                <a:latin typeface="Arial Narrow" panose="020B0604020202020204" pitchFamily="34" charset="0"/>
                <a:cs typeface="Arial Narrow" panose="020B0604020202020204" pitchFamily="34" charset="0"/>
              </a:rPr>
              <a:t>Anthem Blue Cross and Blue Shield is the trade name of Community Insurance Company. Independent licensee of the Blue Cross and Blue Shield Association. Anthem is a registered trademark of Anthem Insurance Companies, Inc.</a:t>
            </a:r>
          </a:p>
        </p:txBody>
      </p:sp>
      <p:pic>
        <p:nvPicPr>
          <p:cNvPr id="5" name="Picture 4">
            <a:extLst>
              <a:ext uri="{FF2B5EF4-FFF2-40B4-BE49-F238E27FC236}">
                <a16:creationId xmlns:a16="http://schemas.microsoft.com/office/drawing/2014/main" id="{650698D8-10FC-1449-9AD4-F07DD7A07C9E}"/>
              </a:ext>
            </a:extLst>
          </p:cNvPr>
          <p:cNvPicPr preferRelativeResize="0">
            <a:picLocks/>
          </p:cNvPicPr>
          <p:nvPr/>
        </p:nvPicPr>
        <p:blipFill rotWithShape="1">
          <a:blip r:embed="rId3">
            <a:extLst>
              <a:ext uri="{28A0092B-C50C-407E-A947-70E740481C1C}">
                <a14:useLocalDpi xmlns:a14="http://schemas.microsoft.com/office/drawing/2010/main"/>
              </a:ext>
            </a:extLst>
          </a:blip>
          <a:srcRect/>
          <a:stretch/>
        </p:blipFill>
        <p:spPr>
          <a:xfrm>
            <a:off x="0" y="5537416"/>
            <a:ext cx="4114800" cy="659965"/>
          </a:xfrm>
          <a:prstGeom prst="rect">
            <a:avLst/>
          </a:prstGeom>
        </p:spPr>
      </p:pic>
      <p:pic>
        <p:nvPicPr>
          <p:cNvPr id="11" name="Picture 10" descr="A group of people sitting at a table&#10;&#10;Description automatically generated">
            <a:extLst>
              <a:ext uri="{FF2B5EF4-FFF2-40B4-BE49-F238E27FC236}">
                <a16:creationId xmlns:a16="http://schemas.microsoft.com/office/drawing/2014/main" id="{F0133687-526B-C04F-8C13-98752E458C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9144000" cy="5212080"/>
          </a:xfrm>
          <a:prstGeom prst="rect">
            <a:avLst/>
          </a:prstGeom>
        </p:spPr>
      </p:pic>
      <p:sp>
        <p:nvSpPr>
          <p:cNvPr id="8" name="Text Placeholder 1">
            <a:extLst>
              <a:ext uri="{FF2B5EF4-FFF2-40B4-BE49-F238E27FC236}">
                <a16:creationId xmlns:a16="http://schemas.microsoft.com/office/drawing/2014/main" id="{D41D911B-0421-0F46-8F9D-823BB6109CB6}"/>
              </a:ext>
            </a:extLst>
          </p:cNvPr>
          <p:cNvSpPr txBox="1">
            <a:spLocks/>
          </p:cNvSpPr>
          <p:nvPr/>
        </p:nvSpPr>
        <p:spPr>
          <a:xfrm>
            <a:off x="543621" y="1012138"/>
            <a:ext cx="7373302" cy="619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500" b="1" dirty="0">
                <a:solidFill>
                  <a:srgbClr val="0079C2"/>
                </a:solidFill>
                <a:effectLst>
                  <a:glow rad="1231900">
                    <a:schemeClr val="bg1">
                      <a:alpha val="23000"/>
                    </a:schemeClr>
                  </a:glow>
                </a:effectLst>
                <a:latin typeface="Arial Black" panose="020B0604020202020204" pitchFamily="34" charset="0"/>
                <a:cs typeface="Arial Black" panose="020B0604020202020204" pitchFamily="34" charset="0"/>
              </a:rPr>
              <a:t>Thank you</a:t>
            </a:r>
          </a:p>
        </p:txBody>
      </p:sp>
      <p:sp>
        <p:nvSpPr>
          <p:cNvPr id="6" name="Text Placeholder 1">
            <a:extLst>
              <a:ext uri="{FF2B5EF4-FFF2-40B4-BE49-F238E27FC236}">
                <a16:creationId xmlns:a16="http://schemas.microsoft.com/office/drawing/2014/main" id="{29AC1059-E1EF-FC40-B9EF-49DA796D2C23}"/>
              </a:ext>
            </a:extLst>
          </p:cNvPr>
          <p:cNvSpPr txBox="1">
            <a:spLocks/>
          </p:cNvSpPr>
          <p:nvPr/>
        </p:nvSpPr>
        <p:spPr>
          <a:xfrm>
            <a:off x="543621" y="221313"/>
            <a:ext cx="3945252" cy="83265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763" algn="l">
              <a:spcAft>
                <a:spcPts val="400"/>
              </a:spcAft>
            </a:pPr>
            <a:r>
              <a:rPr lang="en-US" sz="1400" b="1" dirty="0">
                <a:solidFill>
                  <a:srgbClr val="0079C2"/>
                </a:solidFill>
                <a:effectLst/>
                <a:latin typeface="Arial" panose="020B0604020202020204" pitchFamily="34" charset="0"/>
                <a:ea typeface="Calibri" panose="020F0502020204030204" pitchFamily="34" charset="0"/>
                <a:cs typeface="Arial" panose="020B0604020202020204" pitchFamily="34" charset="0"/>
              </a:rPr>
              <a:t>For questions about the SOCA Benefit Plan, contact </a:t>
            </a:r>
            <a:r>
              <a:rPr lang="en-US" sz="1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&lt;name&gt; </a:t>
            </a:r>
            <a:r>
              <a:rPr lang="en-US" sz="1400" b="1" dirty="0">
                <a:solidFill>
                  <a:srgbClr val="0079C2"/>
                </a:solidFill>
                <a:effectLst/>
                <a:latin typeface="Arial" panose="020B0604020202020204" pitchFamily="34" charset="0"/>
                <a:ea typeface="Calibri" panose="020F0502020204030204" pitchFamily="34" charset="0"/>
                <a:cs typeface="Arial" panose="020B0604020202020204" pitchFamily="34" charset="0"/>
              </a:rPr>
              <a:t>at </a:t>
            </a:r>
            <a:r>
              <a:rPr lang="en-US" sz="1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&lt;phone number&gt; </a:t>
            </a:r>
            <a:r>
              <a:rPr lang="en-US" sz="1400" b="1" dirty="0">
                <a:solidFill>
                  <a:srgbClr val="0079C2"/>
                </a:solidFill>
                <a:effectLst/>
                <a:latin typeface="Arial" panose="020B0604020202020204" pitchFamily="34" charset="0"/>
                <a:ea typeface="Calibri" panose="020F0502020204030204" pitchFamily="34" charset="0"/>
                <a:cs typeface="Arial" panose="020B0604020202020204" pitchFamily="34" charset="0"/>
              </a:rPr>
              <a:t>or </a:t>
            </a:r>
            <a:r>
              <a:rPr lang="en-US" sz="1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&lt;email address&gt;</a:t>
            </a:r>
            <a:r>
              <a:rPr lang="en-US" sz="1400" b="1" dirty="0">
                <a:solidFill>
                  <a:srgbClr val="0079C2"/>
                </a:solidFill>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943857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A35D0A-7D5B-0347-8F44-FF11C3D527E7}"/>
              </a:ext>
            </a:extLst>
          </p:cNvPr>
          <p:cNvSpPr>
            <a:spLocks noGrp="1"/>
          </p:cNvSpPr>
          <p:nvPr>
            <p:ph type="body" sz="quarter" idx="11"/>
          </p:nvPr>
        </p:nvSpPr>
        <p:spPr>
          <a:xfrm>
            <a:off x="572061" y="719138"/>
            <a:ext cx="4591670" cy="619125"/>
          </a:xfrm>
        </p:spPr>
        <p:txBody>
          <a:bodyPr/>
          <a:lstStyle/>
          <a:p>
            <a:r>
              <a:rPr lang="en-US">
                <a:solidFill>
                  <a:srgbClr val="0079C2"/>
                </a:solidFill>
              </a:rPr>
              <a:t>A cost saving </a:t>
            </a:r>
            <a:r>
              <a:rPr lang="en-US" dirty="0">
                <a:solidFill>
                  <a:srgbClr val="0079C2"/>
                </a:solidFill>
              </a:rPr>
              <a:t>solution</a:t>
            </a:r>
          </a:p>
        </p:txBody>
      </p:sp>
      <p:pic>
        <p:nvPicPr>
          <p:cNvPr id="11" name="Picture Placeholder 10" descr="A person in a blue shirt&#10;&#10;Description automatically generated">
            <a:extLst>
              <a:ext uri="{FF2B5EF4-FFF2-40B4-BE49-F238E27FC236}">
                <a16:creationId xmlns:a16="http://schemas.microsoft.com/office/drawing/2014/main" id="{4694AF3B-BC59-2446-A96E-DD2E90C7F3A2}"/>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14" name="Rectangle 13">
            <a:extLst>
              <a:ext uri="{FF2B5EF4-FFF2-40B4-BE49-F238E27FC236}">
                <a16:creationId xmlns:a16="http://schemas.microsoft.com/office/drawing/2014/main" id="{CEFC45E2-20B7-CF48-B6BC-626ED5C44FCE}"/>
              </a:ext>
            </a:extLst>
          </p:cNvPr>
          <p:cNvSpPr/>
          <p:nvPr/>
        </p:nvSpPr>
        <p:spPr>
          <a:xfrm>
            <a:off x="560987" y="1139969"/>
            <a:ext cx="4756079" cy="3801041"/>
          </a:xfrm>
          <a:prstGeom prst="rect">
            <a:avLst/>
          </a:prstGeom>
        </p:spPr>
        <p:txBody>
          <a:bodyPr wrap="square">
            <a:spAutoFit/>
          </a:bodyPr>
          <a:lstStyle/>
          <a:p>
            <a:pPr marL="285750" indent="-285750">
              <a:buFont typeface="Arial" panose="020B0604020202020204" pitchFamily="34" charset="0"/>
              <a:buChar char="•"/>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 a small business, you may be looking for a cost-saving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benefit solution. </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The SOCA Benefit Plan is a self-funded Multiple Employer Welfare Arrangement (MEWA) offered by the Southern Ohio Chamber Alliance (SOCA) with Anthem Blue Cross and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Blue Shield. The plan offers:</a:t>
            </a:r>
          </a:p>
          <a:p>
            <a:pPr marL="285750" indent="-285750">
              <a:buFont typeface="Arial" panose="020B0604020202020204" pitchFamily="34" charset="0"/>
              <a:buChar char="•"/>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10636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 way to share in the overall claims risk with eligible businesses and other small employers.</a:t>
            </a:r>
          </a:p>
          <a:p>
            <a:pPr marL="285750" indent="-10636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Fixed, predictable rates and competitive benefits usually reserved for larger groups.</a:t>
            </a:r>
          </a:p>
          <a:p>
            <a:pPr marL="285750" indent="-10636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Financial protection backed by Anthem’s stop loss coverage.</a:t>
            </a:r>
          </a:p>
          <a:p>
            <a:pPr marL="285750" indent="-10636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 lower-cost alternative to traditional Affordable Care Act (ACA) plans.</a:t>
            </a:r>
          </a:p>
          <a:p>
            <a:pPr marL="285750" indent="-10636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 one-time credit to your medical premium equivalent invoice when you add new dental and/or vision and/or life coverage</a:t>
            </a:r>
          </a:p>
          <a:p>
            <a:pPr marL="285750" indent="-285750">
              <a:buFont typeface="Arial" panose="020B0604020202020204" pitchFamily="34" charset="0"/>
              <a:buChar char="•"/>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9D7AA71-5A0C-9E48-B3A0-FF52669862D8}"/>
              </a:ext>
            </a:extLst>
          </p:cNvPr>
          <p:cNvSpPr/>
          <p:nvPr/>
        </p:nvSpPr>
        <p:spPr>
          <a:xfrm>
            <a:off x="677333" y="4578542"/>
            <a:ext cx="4202112" cy="1267609"/>
          </a:xfrm>
          <a:prstGeom prst="rect">
            <a:avLst/>
          </a:prstGeom>
          <a:solidFill>
            <a:schemeClr val="accent1">
              <a:alpha val="21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E86BB949-850F-1C44-A3E4-4063BD248409}"/>
              </a:ext>
            </a:extLst>
          </p:cNvPr>
          <p:cNvCxnSpPr>
            <a:cxnSpLocks/>
            <a:stCxn id="15" idx="3"/>
          </p:cNvCxnSpPr>
          <p:nvPr/>
        </p:nvCxnSpPr>
        <p:spPr>
          <a:xfrm flipV="1">
            <a:off x="4879445" y="5212346"/>
            <a:ext cx="529509" cy="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905C555-B3D8-D041-80F5-3DC3EBA5A90D}"/>
              </a:ext>
            </a:extLst>
          </p:cNvPr>
          <p:cNvSpPr txBox="1"/>
          <p:nvPr/>
        </p:nvSpPr>
        <p:spPr>
          <a:xfrm>
            <a:off x="785957" y="4651695"/>
            <a:ext cx="3986232" cy="1107996"/>
          </a:xfrm>
          <a:prstGeom prst="rect">
            <a:avLst/>
          </a:prstGeom>
          <a:noFill/>
        </p:spPr>
        <p:txBody>
          <a:bodyPr wrap="square" rtlCol="0">
            <a:spAutoFit/>
          </a:bodyPr>
          <a:lstStyle/>
          <a:p>
            <a:r>
              <a:rPr lang="en-US" sz="2200" b="1" dirty="0">
                <a:solidFill>
                  <a:srgbClr val="0079C2"/>
                </a:solidFill>
                <a:latin typeface="Arial" panose="020B0604020202020204" pitchFamily="34" charset="0"/>
                <a:cs typeface="Arial" panose="020B0604020202020204" pitchFamily="34" charset="0"/>
              </a:rPr>
              <a:t>Save 20% - 25% on your monthly medical spend with the SOCA Benefit Plan*</a:t>
            </a:r>
            <a:endParaRPr lang="en-US" sz="2200" b="1" dirty="0">
              <a:solidFill>
                <a:srgbClr val="0079C2"/>
              </a:solidFill>
              <a:latin typeface="Arial" panose="020B0604020202020204" pitchFamily="34" charset="0"/>
              <a:ea typeface="Arial" charset="0"/>
              <a:cs typeface="Arial" panose="020B0604020202020204" pitchFamily="34" charset="0"/>
            </a:endParaRPr>
          </a:p>
        </p:txBody>
      </p:sp>
      <p:sp>
        <p:nvSpPr>
          <p:cNvPr id="22" name="Rectangle 21">
            <a:extLst>
              <a:ext uri="{FF2B5EF4-FFF2-40B4-BE49-F238E27FC236}">
                <a16:creationId xmlns:a16="http://schemas.microsoft.com/office/drawing/2014/main" id="{5C189802-E207-5C47-9BCC-446368ED3139}"/>
              </a:ext>
            </a:extLst>
          </p:cNvPr>
          <p:cNvSpPr/>
          <p:nvPr/>
        </p:nvSpPr>
        <p:spPr>
          <a:xfrm>
            <a:off x="572060" y="6090176"/>
            <a:ext cx="4308631" cy="276999"/>
          </a:xfrm>
          <a:prstGeom prst="rect">
            <a:avLst/>
          </a:prstGeom>
        </p:spPr>
        <p:txBody>
          <a:bodyPr wrap="square">
            <a:spAutoFit/>
          </a:bodyPr>
          <a:lstStyle/>
          <a:p>
            <a:pPr marL="6350" indent="-6350" defTabSz="457200"/>
            <a:r>
              <a:rPr lang="en-US" sz="600" dirty="0">
                <a:solidFill>
                  <a:schemeClr val="bg2">
                    <a:lumMod val="50000"/>
                  </a:schemeClr>
                </a:solidFill>
                <a:latin typeface="Arial Narrow" panose="020B0604020202020204" pitchFamily="34" charset="0"/>
                <a:cs typeface="Arial Narrow" panose="020B0604020202020204" pitchFamily="34" charset="0"/>
              </a:rPr>
              <a:t>*Savings estimates were calculated by Anthem from a sampling of small business groups that have recently moved to a SOCA plan in Ohio. Anthem        </a:t>
            </a:r>
          </a:p>
          <a:p>
            <a:pPr marL="6350" indent="-6350" defTabSz="457200"/>
            <a:r>
              <a:rPr lang="en-US" sz="600" dirty="0">
                <a:solidFill>
                  <a:schemeClr val="bg2">
                    <a:lumMod val="50000"/>
                  </a:schemeClr>
                </a:solidFill>
                <a:latin typeface="Arial Narrow" panose="020B0604020202020204" pitchFamily="34" charset="0"/>
                <a:cs typeface="Arial Narrow" panose="020B0604020202020204" pitchFamily="34" charset="0"/>
              </a:rPr>
              <a:t> </a:t>
            </a:r>
            <a:r>
              <a:rPr lang="en-US" sz="600" spc="-50" dirty="0">
                <a:solidFill>
                  <a:schemeClr val="bg2">
                    <a:lumMod val="50000"/>
                  </a:schemeClr>
                </a:solidFill>
                <a:latin typeface="Arial Narrow" panose="020B0604020202020204" pitchFamily="34" charset="0"/>
                <a:cs typeface="Arial Narrow" panose="020B0604020202020204" pitchFamily="34" charset="0"/>
              </a:rPr>
              <a:t> </a:t>
            </a:r>
            <a:r>
              <a:rPr lang="en-US" sz="600" dirty="0">
                <a:solidFill>
                  <a:schemeClr val="bg2">
                    <a:lumMod val="50000"/>
                  </a:schemeClr>
                </a:solidFill>
                <a:latin typeface="Arial Narrow" panose="020B0604020202020204" pitchFamily="34" charset="0"/>
                <a:cs typeface="Arial Narrow" panose="020B0604020202020204" pitchFamily="34" charset="0"/>
              </a:rPr>
              <a:t>is a registered trademark of Anthem Insurance Companies, Inc.</a:t>
            </a:r>
          </a:p>
        </p:txBody>
      </p:sp>
    </p:spTree>
    <p:extLst>
      <p:ext uri="{BB962C8B-B14F-4D97-AF65-F5344CB8AC3E}">
        <p14:creationId xmlns:p14="http://schemas.microsoft.com/office/powerpoint/2010/main" val="4020608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9A168C-022C-1540-8923-17B199DBAFD5}"/>
              </a:ext>
            </a:extLst>
          </p:cNvPr>
          <p:cNvSpPr/>
          <p:nvPr/>
        </p:nvSpPr>
        <p:spPr>
          <a:xfrm>
            <a:off x="3325092" y="3306262"/>
            <a:ext cx="5818908" cy="2760241"/>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AF395D0D-EE04-AE49-A238-2105F2546D4E}"/>
              </a:ext>
            </a:extLst>
          </p:cNvPr>
          <p:cNvSpPr>
            <a:spLocks noGrp="1"/>
          </p:cNvSpPr>
          <p:nvPr>
            <p:ph type="body" sz="quarter" idx="11"/>
          </p:nvPr>
        </p:nvSpPr>
        <p:spPr>
          <a:xfrm>
            <a:off x="4282999" y="580593"/>
            <a:ext cx="4251401" cy="619125"/>
          </a:xfrm>
        </p:spPr>
        <p:txBody>
          <a:bodyPr/>
          <a:lstStyle/>
          <a:p>
            <a:r>
              <a:rPr lang="en-US" sz="2800" cap="none" dirty="0"/>
              <a:t>Benefits that </a:t>
            </a:r>
            <a:br>
              <a:rPr lang="en-US" sz="2800" cap="none" dirty="0"/>
            </a:br>
            <a:r>
              <a:rPr lang="en-US" sz="2800" cap="none" dirty="0"/>
              <a:t>add extra value</a:t>
            </a:r>
          </a:p>
        </p:txBody>
      </p:sp>
      <p:sp>
        <p:nvSpPr>
          <p:cNvPr id="9" name="Rectangle 8">
            <a:extLst>
              <a:ext uri="{FF2B5EF4-FFF2-40B4-BE49-F238E27FC236}">
                <a16:creationId xmlns:a16="http://schemas.microsoft.com/office/drawing/2014/main" id="{44DB1C64-AFDA-6E41-81EE-018BB2E90A0D}"/>
              </a:ext>
            </a:extLst>
          </p:cNvPr>
          <p:cNvSpPr/>
          <p:nvPr/>
        </p:nvSpPr>
        <p:spPr>
          <a:xfrm>
            <a:off x="4274773" y="1372928"/>
            <a:ext cx="4259627" cy="5211683"/>
          </a:xfrm>
          <a:prstGeom prst="rect">
            <a:avLst/>
          </a:prstGeom>
        </p:spPr>
        <p:txBody>
          <a:bodyPr wrap="square">
            <a:spAutoFit/>
          </a:bodyPr>
          <a:lstStyle/>
          <a:p>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Offering a complete benefits package can help you attract and retain top talent. The SOCA Benefit Plan lets you take advantage of Anthem’s dental, vision, life, and disability plans along with medical plans. There is also a way to integrate them. </a:t>
            </a:r>
          </a:p>
          <a:p>
            <a:endParaRPr lang="en-US" sz="1200" dirty="0">
              <a:latin typeface="Arial" panose="020B0604020202020204" pitchFamily="34" charset="0"/>
              <a:cs typeface="Arial" panose="020B0604020202020204" pitchFamily="34" charset="0"/>
            </a:endParaRPr>
          </a:p>
          <a:p>
            <a:pPr>
              <a:spcBef>
                <a:spcPts val="600"/>
              </a:spcBef>
              <a:spcAft>
                <a:spcPts val="600"/>
              </a:spcAft>
            </a:pPr>
            <a:r>
              <a:rPr lang="en-US" sz="14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t>In addition to financial protection, </a:t>
            </a:r>
            <a:br>
              <a:rPr lang="en-US" sz="14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r>
              <a:rPr lang="en-US" sz="14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t>the SOCA Benefit Plan offers:</a:t>
            </a:r>
          </a:p>
          <a:p>
            <a:pPr>
              <a:spcBef>
                <a:spcPts val="600"/>
              </a:spcBef>
              <a:spcAft>
                <a:spcPts val="600"/>
              </a:spcAft>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106363">
              <a:spcBef>
                <a:spcPts val="600"/>
              </a:spcBef>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 variety of plans for your business or organization and budget.</a:t>
            </a:r>
          </a:p>
          <a:p>
            <a:pPr marL="285750" indent="-106363">
              <a:spcBef>
                <a:spcPts val="600"/>
              </a:spcBef>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Plan designs that are similar to pre-ACA models.</a:t>
            </a:r>
          </a:p>
          <a:p>
            <a:pPr marL="285750" indent="-106363">
              <a:spcBef>
                <a:spcPts val="600"/>
              </a:spcBef>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Popular dental, vision, life, and disability plans.</a:t>
            </a:r>
          </a:p>
          <a:p>
            <a:pPr marL="285750" indent="-106363">
              <a:spcBef>
                <a:spcPts val="600"/>
              </a:spcBef>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Anthem Whole Health Connection’s</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 team-based approach to whole-person care.</a:t>
            </a:r>
          </a:p>
          <a:p>
            <a:pPr marL="285750" indent="-106363">
              <a:spcBef>
                <a:spcPts val="600"/>
              </a:spcBef>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Anthem’s broad Blue Access PPO network. </a:t>
            </a:r>
          </a:p>
          <a:p>
            <a:pPr marL="285750" indent="-106363">
              <a:spcBef>
                <a:spcPts val="600"/>
              </a:spcBef>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Integrated pharmacy benefits.</a:t>
            </a:r>
          </a:p>
          <a:p>
            <a:pPr marL="285750" indent="-285750">
              <a:spcAft>
                <a:spcPts val="600"/>
              </a:spcAft>
              <a:buFont typeface="Arial" panose="020B0604020202020204" pitchFamily="34" charset="0"/>
              <a:buChar char="•"/>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 person standing in front of a building&#10;&#10;Description automatically generated">
            <a:extLst>
              <a:ext uri="{FF2B5EF4-FFF2-40B4-BE49-F238E27FC236}">
                <a16:creationId xmlns:a16="http://schemas.microsoft.com/office/drawing/2014/main" id="{9CF5B27B-1C0E-494C-B31D-4110E8F99D0D}"/>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a:off x="0" y="0"/>
            <a:ext cx="3840480" cy="6858000"/>
          </a:xfrm>
          <a:prstGeom prst="rect">
            <a:avLst/>
          </a:prstGeom>
        </p:spPr>
      </p:pic>
    </p:spTree>
    <p:extLst>
      <p:ext uri="{BB962C8B-B14F-4D97-AF65-F5344CB8AC3E}">
        <p14:creationId xmlns:p14="http://schemas.microsoft.com/office/powerpoint/2010/main" val="3219656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70F878-1A5E-D24B-8294-B6ADEE8A11B9}"/>
              </a:ext>
            </a:extLst>
          </p:cNvPr>
          <p:cNvSpPr/>
          <p:nvPr/>
        </p:nvSpPr>
        <p:spPr>
          <a:xfrm>
            <a:off x="0" y="3699163"/>
            <a:ext cx="6710082" cy="2607507"/>
          </a:xfrm>
          <a:prstGeom prst="rect">
            <a:avLst/>
          </a:prstGeom>
          <a:solidFill>
            <a:schemeClr val="accent1">
              <a:alpha val="21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B6DBD119-C75C-6044-90A5-7F233B983CD8}"/>
              </a:ext>
            </a:extLst>
          </p:cNvPr>
          <p:cNvSpPr>
            <a:spLocks noGrp="1"/>
          </p:cNvSpPr>
          <p:nvPr>
            <p:ph type="body" sz="quarter" idx="11"/>
          </p:nvPr>
        </p:nvSpPr>
        <p:spPr/>
        <p:txBody>
          <a:bodyPr/>
          <a:lstStyle/>
          <a:p>
            <a:r>
              <a:rPr lang="en-US" sz="2800" cap="none" dirty="0"/>
              <a:t>High quality, </a:t>
            </a:r>
            <a:br>
              <a:rPr lang="en-US" sz="2800" cap="none" dirty="0"/>
            </a:br>
            <a:r>
              <a:rPr lang="en-US" sz="2800" cap="none" dirty="0"/>
              <a:t>whole person care</a:t>
            </a:r>
          </a:p>
        </p:txBody>
      </p:sp>
      <p:sp>
        <p:nvSpPr>
          <p:cNvPr id="3" name="Rectangle 2">
            <a:extLst>
              <a:ext uri="{FF2B5EF4-FFF2-40B4-BE49-F238E27FC236}">
                <a16:creationId xmlns:a16="http://schemas.microsoft.com/office/drawing/2014/main" id="{44EFE172-7855-4547-9CAA-BF37F3CF6DBE}"/>
              </a:ext>
            </a:extLst>
          </p:cNvPr>
          <p:cNvSpPr/>
          <p:nvPr/>
        </p:nvSpPr>
        <p:spPr>
          <a:xfrm>
            <a:off x="1010332" y="1643993"/>
            <a:ext cx="7313398" cy="584775"/>
          </a:xfrm>
          <a:prstGeom prst="rect">
            <a:avLst/>
          </a:prstGeom>
        </p:spPr>
        <p:txBody>
          <a:bodyPr wrap="square">
            <a:spAutoFit/>
          </a:bodyPr>
          <a:lstStyle/>
          <a:p>
            <a:pPr>
              <a:spcBef>
                <a:spcPts val="600"/>
              </a:spcBef>
            </a:pPr>
            <a:r>
              <a:rPr lang="en-US" sz="16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t>You’ll have the advantage of Anthem’s breadth of experience and understanding of </a:t>
            </a:r>
            <a:br>
              <a:rPr lang="en-US" sz="16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r>
              <a:rPr lang="en-US" sz="16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t>what matters to small businesses and other small employers. You will receive:</a:t>
            </a:r>
          </a:p>
        </p:txBody>
      </p:sp>
      <p:sp>
        <p:nvSpPr>
          <p:cNvPr id="4" name="Rectangle 3">
            <a:extLst>
              <a:ext uri="{FF2B5EF4-FFF2-40B4-BE49-F238E27FC236}">
                <a16:creationId xmlns:a16="http://schemas.microsoft.com/office/drawing/2014/main" id="{37692C48-51E7-FA46-9B5A-E54078B82E62}"/>
              </a:ext>
            </a:extLst>
          </p:cNvPr>
          <p:cNvSpPr/>
          <p:nvPr/>
        </p:nvSpPr>
        <p:spPr>
          <a:xfrm>
            <a:off x="1010331" y="2410691"/>
            <a:ext cx="7612691" cy="1092607"/>
          </a:xfrm>
          <a:prstGeom prst="rect">
            <a:avLst/>
          </a:prstGeom>
        </p:spPr>
        <p:txBody>
          <a:bodyPr wrap="square" numCol="2">
            <a:spAutoFit/>
          </a:bodyPr>
          <a:lstStyle/>
          <a:p>
            <a:pPr marL="119063" indent="-106363">
              <a:spcBef>
                <a:spcPts val="600"/>
              </a:spcBef>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 robust and expanded selection of health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and wellness options.</a:t>
            </a:r>
          </a:p>
          <a:p>
            <a:pPr marL="119063" indent="-106363">
              <a:spcBef>
                <a:spcPts val="600"/>
              </a:spcBef>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 full range of plans for your employees’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whole health such as dental, vision, life, and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disability plans.*</a:t>
            </a:r>
          </a:p>
          <a:p>
            <a:pPr marL="119063" indent="-106363">
              <a:spcBef>
                <a:spcPts val="600"/>
              </a:spcBef>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Pharmacy benefits that can improve employee</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 health and reduce costs.</a:t>
            </a:r>
          </a:p>
          <a:p>
            <a:pPr marL="119063" indent="-106363">
              <a:spcBef>
                <a:spcPts val="600"/>
              </a:spcBef>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 personalized member experience through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Anthem Whole Health Connection</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CE69C5DA-FE90-4441-A024-E319C60D9BD4}"/>
              </a:ext>
            </a:extLst>
          </p:cNvPr>
          <p:cNvSpPr/>
          <p:nvPr/>
        </p:nvSpPr>
        <p:spPr>
          <a:xfrm>
            <a:off x="1010332" y="3937951"/>
            <a:ext cx="5108080" cy="584775"/>
          </a:xfrm>
          <a:prstGeom prst="rect">
            <a:avLst/>
          </a:prstGeom>
        </p:spPr>
        <p:txBody>
          <a:bodyPr wrap="square">
            <a:spAutoFit/>
          </a:bodyPr>
          <a:lstStyle/>
          <a:p>
            <a:r>
              <a:rPr lang="en-US" sz="1600" b="1" dirty="0">
                <a:solidFill>
                  <a:srgbClr val="0079C2"/>
                </a:solidFill>
                <a:latin typeface="Arial" panose="020B0604020202020204" pitchFamily="34" charset="0"/>
                <a:ea typeface="Calibri" panose="020F0502020204030204" pitchFamily="34" charset="0"/>
                <a:cs typeface="Arial" panose="020B0604020202020204" pitchFamily="34" charset="0"/>
              </a:rPr>
              <a:t>When employees have vision benefits, medical claims have been shown to be:*</a:t>
            </a:r>
          </a:p>
        </p:txBody>
      </p:sp>
      <p:sp>
        <p:nvSpPr>
          <p:cNvPr id="9" name="Rectangle 8">
            <a:extLst>
              <a:ext uri="{FF2B5EF4-FFF2-40B4-BE49-F238E27FC236}">
                <a16:creationId xmlns:a16="http://schemas.microsoft.com/office/drawing/2014/main" id="{D6AD2912-81A5-E84E-B241-0B0BF3E24C7C}"/>
              </a:ext>
            </a:extLst>
          </p:cNvPr>
          <p:cNvSpPr/>
          <p:nvPr/>
        </p:nvSpPr>
        <p:spPr>
          <a:xfrm>
            <a:off x="1902320" y="4639236"/>
            <a:ext cx="1697010" cy="1015663"/>
          </a:xfrm>
          <a:prstGeom prst="rect">
            <a:avLst/>
          </a:prstGeom>
        </p:spPr>
        <p:txBody>
          <a:bodyPr wrap="square">
            <a:spAutoFit/>
          </a:bodyPr>
          <a:lstStyle/>
          <a:p>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lower for diabetes.</a:t>
            </a:r>
          </a:p>
          <a:p>
            <a:endParaRPr lang="en-US" sz="2600" b="1" cap="all" dirty="0">
              <a:solidFill>
                <a:srgbClr val="0079C2"/>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04EFDBB-02F6-3247-8CFF-228AB1632E7E}"/>
              </a:ext>
            </a:extLst>
          </p:cNvPr>
          <p:cNvSpPr/>
          <p:nvPr/>
        </p:nvSpPr>
        <p:spPr>
          <a:xfrm>
            <a:off x="1008529" y="4652683"/>
            <a:ext cx="1697010" cy="584775"/>
          </a:xfrm>
          <a:prstGeom prst="rect">
            <a:avLst/>
          </a:prstGeom>
        </p:spPr>
        <p:txBody>
          <a:bodyPr wrap="square">
            <a:spAutoFit/>
          </a:bodyPr>
          <a:lstStyle/>
          <a:p>
            <a:r>
              <a:rPr lang="en-US" sz="3200" b="1" cap="all" spc="-50" dirty="0">
                <a:solidFill>
                  <a:srgbClr val="0079C2"/>
                </a:solidFill>
                <a:latin typeface="Arial" panose="020B0604020202020204" pitchFamily="34" charset="0"/>
                <a:ea typeface="Calibri" panose="020F0502020204030204" pitchFamily="34" charset="0"/>
                <a:cs typeface="Arial" panose="020B0604020202020204" pitchFamily="34" charset="0"/>
              </a:rPr>
              <a:t>20%</a:t>
            </a:r>
          </a:p>
        </p:txBody>
      </p:sp>
      <p:sp>
        <p:nvSpPr>
          <p:cNvPr id="14" name="Rectangle 13">
            <a:extLst>
              <a:ext uri="{FF2B5EF4-FFF2-40B4-BE49-F238E27FC236}">
                <a16:creationId xmlns:a16="http://schemas.microsoft.com/office/drawing/2014/main" id="{DB6D66F1-2E51-3940-AD5A-11A8ADCD58E8}"/>
              </a:ext>
            </a:extLst>
          </p:cNvPr>
          <p:cNvSpPr/>
          <p:nvPr/>
        </p:nvSpPr>
        <p:spPr>
          <a:xfrm>
            <a:off x="1902320" y="5405719"/>
            <a:ext cx="1697010" cy="1015663"/>
          </a:xfrm>
          <a:prstGeom prst="rect">
            <a:avLst/>
          </a:prstGeom>
        </p:spPr>
        <p:txBody>
          <a:bodyPr wrap="square">
            <a:spAutoFit/>
          </a:bodyPr>
          <a:lstStyle/>
          <a:p>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lower for </a:t>
            </a:r>
            <a:b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heart disease.</a:t>
            </a:r>
          </a:p>
          <a:p>
            <a:endParaRPr lang="en-US" sz="2600" b="1" cap="all" dirty="0">
              <a:solidFill>
                <a:srgbClr val="0079C2"/>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32370DB-FEAD-1740-832B-D18C7072B191}"/>
              </a:ext>
            </a:extLst>
          </p:cNvPr>
          <p:cNvSpPr/>
          <p:nvPr/>
        </p:nvSpPr>
        <p:spPr>
          <a:xfrm>
            <a:off x="1008529" y="5419166"/>
            <a:ext cx="1697010" cy="584775"/>
          </a:xfrm>
          <a:prstGeom prst="rect">
            <a:avLst/>
          </a:prstGeom>
        </p:spPr>
        <p:txBody>
          <a:bodyPr wrap="square">
            <a:spAutoFit/>
          </a:bodyPr>
          <a:lstStyle/>
          <a:p>
            <a:r>
              <a:rPr lang="en-US" sz="3200" b="1" cap="all" spc="-50" dirty="0">
                <a:solidFill>
                  <a:srgbClr val="0079C2"/>
                </a:solidFill>
                <a:latin typeface="Arial" panose="020B0604020202020204" pitchFamily="34" charset="0"/>
                <a:ea typeface="Calibri" panose="020F0502020204030204" pitchFamily="34" charset="0"/>
                <a:cs typeface="Arial" panose="020B0604020202020204" pitchFamily="34" charset="0"/>
              </a:rPr>
              <a:t>15%</a:t>
            </a:r>
          </a:p>
        </p:txBody>
      </p:sp>
      <p:sp>
        <p:nvSpPr>
          <p:cNvPr id="16" name="Rectangle 15">
            <a:extLst>
              <a:ext uri="{FF2B5EF4-FFF2-40B4-BE49-F238E27FC236}">
                <a16:creationId xmlns:a16="http://schemas.microsoft.com/office/drawing/2014/main" id="{6ED93CDA-D031-3C45-8484-54365DB7CBC9}"/>
              </a:ext>
            </a:extLst>
          </p:cNvPr>
          <p:cNvSpPr/>
          <p:nvPr/>
        </p:nvSpPr>
        <p:spPr>
          <a:xfrm>
            <a:off x="4098673" y="4630270"/>
            <a:ext cx="2382809" cy="984885"/>
          </a:xfrm>
          <a:prstGeom prst="rect">
            <a:avLst/>
          </a:prstGeom>
        </p:spPr>
        <p:txBody>
          <a:bodyPr wrap="square">
            <a:spAutoFit/>
          </a:bodyPr>
          <a:lstStyle/>
          <a:p>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lower for </a:t>
            </a:r>
            <a:b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high blood pressure.</a:t>
            </a:r>
          </a:p>
          <a:p>
            <a:endParaRPr lang="en-US" sz="2600" b="1" cap="all" dirty="0">
              <a:solidFill>
                <a:srgbClr val="0079C2"/>
              </a:solidFill>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CF5FCE9-32E5-924D-A574-FFF69014BF1B}"/>
              </a:ext>
            </a:extLst>
          </p:cNvPr>
          <p:cNvSpPr/>
          <p:nvPr/>
        </p:nvSpPr>
        <p:spPr>
          <a:xfrm>
            <a:off x="3433483" y="4643717"/>
            <a:ext cx="1697010" cy="584775"/>
          </a:xfrm>
          <a:prstGeom prst="rect">
            <a:avLst/>
          </a:prstGeom>
        </p:spPr>
        <p:txBody>
          <a:bodyPr wrap="square">
            <a:spAutoFit/>
          </a:bodyPr>
          <a:lstStyle/>
          <a:p>
            <a:r>
              <a:rPr lang="en-US" sz="3200" b="1" cap="all" spc="-50" dirty="0">
                <a:solidFill>
                  <a:srgbClr val="0079C2"/>
                </a:solidFill>
                <a:latin typeface="Arial" panose="020B0604020202020204" pitchFamily="34" charset="0"/>
                <a:ea typeface="Calibri" panose="020F0502020204030204" pitchFamily="34" charset="0"/>
                <a:cs typeface="Arial" panose="020B0604020202020204" pitchFamily="34" charset="0"/>
              </a:rPr>
              <a:t>7%</a:t>
            </a:r>
          </a:p>
        </p:txBody>
      </p:sp>
      <p:sp>
        <p:nvSpPr>
          <p:cNvPr id="5" name="TextBox 4">
            <a:extLst>
              <a:ext uri="{FF2B5EF4-FFF2-40B4-BE49-F238E27FC236}">
                <a16:creationId xmlns:a16="http://schemas.microsoft.com/office/drawing/2014/main" id="{1A8B5543-A12D-43CF-922B-91C5CC08F701}"/>
              </a:ext>
            </a:extLst>
          </p:cNvPr>
          <p:cNvSpPr txBox="1"/>
          <p:nvPr/>
        </p:nvSpPr>
        <p:spPr>
          <a:xfrm>
            <a:off x="359595" y="6421382"/>
            <a:ext cx="6710081" cy="246221"/>
          </a:xfrm>
          <a:prstGeom prst="rect">
            <a:avLst/>
          </a:prstGeom>
          <a:noFill/>
        </p:spPr>
        <p:txBody>
          <a:bodyPr wrap="square" rtlCol="0">
            <a:spAutoFit/>
          </a:bodyPr>
          <a:lstStyle/>
          <a:p>
            <a:r>
              <a:rPr lang="en-US" sz="1000" dirty="0">
                <a:solidFill>
                  <a:schemeClr val="bg1">
                    <a:lumMod val="65000"/>
                  </a:schemeClr>
                </a:solidFill>
              </a:rPr>
              <a:t>*sole proprietors are not eligible for group life and disability plans.</a:t>
            </a:r>
          </a:p>
        </p:txBody>
      </p:sp>
    </p:spTree>
    <p:extLst>
      <p:ext uri="{BB962C8B-B14F-4D97-AF65-F5344CB8AC3E}">
        <p14:creationId xmlns:p14="http://schemas.microsoft.com/office/powerpoint/2010/main" val="731134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9167" r="9167"/>
          <a:stretch>
            <a:fillRect/>
          </a:stretch>
        </p:blipFill>
        <p:spPr>
          <a:xfrm>
            <a:off x="5532748" y="0"/>
            <a:ext cx="3733800" cy="6858000"/>
          </a:xfrm>
        </p:spPr>
      </p:pic>
      <p:sp>
        <p:nvSpPr>
          <p:cNvPr id="5" name="Text Placeholder 4"/>
          <p:cNvSpPr>
            <a:spLocks noGrp="1"/>
          </p:cNvSpPr>
          <p:nvPr>
            <p:ph type="body" sz="quarter" idx="11"/>
          </p:nvPr>
        </p:nvSpPr>
        <p:spPr>
          <a:xfrm>
            <a:off x="146756" y="270934"/>
            <a:ext cx="4673601" cy="1067330"/>
          </a:xfrm>
        </p:spPr>
        <p:txBody>
          <a:bodyPr/>
          <a:lstStyle/>
          <a:p>
            <a:r>
              <a:rPr lang="en-US" sz="2800" dirty="0">
                <a:solidFill>
                  <a:schemeClr val="tx1">
                    <a:lumMod val="50000"/>
                    <a:lumOff val="50000"/>
                  </a:schemeClr>
                </a:solidFill>
              </a:rPr>
              <a:t>The savings add up when specialty coverage is added</a:t>
            </a:r>
          </a:p>
        </p:txBody>
      </p:sp>
      <p:sp>
        <p:nvSpPr>
          <p:cNvPr id="7" name="TextBox 6"/>
          <p:cNvSpPr txBox="1"/>
          <p:nvPr/>
        </p:nvSpPr>
        <p:spPr>
          <a:xfrm>
            <a:off x="146756" y="1580444"/>
            <a:ext cx="4673601"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Save even more with a one-time credit to your medical premium equivalent invoice when you add new dental, vision and/or life coverage*</a:t>
            </a:r>
          </a:p>
        </p:txBody>
      </p:sp>
      <p:graphicFrame>
        <p:nvGraphicFramePr>
          <p:cNvPr id="8" name="Table 7"/>
          <p:cNvGraphicFramePr>
            <a:graphicFrameLocks noGrp="1"/>
          </p:cNvGraphicFramePr>
          <p:nvPr>
            <p:extLst>
              <p:ext uri="{D42A27DB-BD31-4B8C-83A1-F6EECF244321}">
                <p14:modId xmlns:p14="http://schemas.microsoft.com/office/powerpoint/2010/main" val="1981378913"/>
              </p:ext>
            </p:extLst>
          </p:nvPr>
        </p:nvGraphicFramePr>
        <p:xfrm>
          <a:off x="146755" y="2226775"/>
          <a:ext cx="5125152" cy="4041948"/>
        </p:xfrm>
        <a:graphic>
          <a:graphicData uri="http://schemas.openxmlformats.org/drawingml/2006/table">
            <a:tbl>
              <a:tblPr firstRow="1" lastRow="1" bandRow="1">
                <a:tableStyleId>{5C22544A-7EE6-4342-B048-85BDC9FD1C3A}</a:tableStyleId>
              </a:tblPr>
              <a:tblGrid>
                <a:gridCol w="868228">
                  <a:extLst>
                    <a:ext uri="{9D8B030D-6E8A-4147-A177-3AD203B41FA5}">
                      <a16:colId xmlns:a16="http://schemas.microsoft.com/office/drawing/2014/main" val="3712903828"/>
                    </a:ext>
                  </a:extLst>
                </a:gridCol>
                <a:gridCol w="483989">
                  <a:extLst>
                    <a:ext uri="{9D8B030D-6E8A-4147-A177-3AD203B41FA5}">
                      <a16:colId xmlns:a16="http://schemas.microsoft.com/office/drawing/2014/main" val="3740717848"/>
                    </a:ext>
                  </a:extLst>
                </a:gridCol>
                <a:gridCol w="540889">
                  <a:extLst>
                    <a:ext uri="{9D8B030D-6E8A-4147-A177-3AD203B41FA5}">
                      <a16:colId xmlns:a16="http://schemas.microsoft.com/office/drawing/2014/main" val="411506725"/>
                    </a:ext>
                  </a:extLst>
                </a:gridCol>
                <a:gridCol w="574693">
                  <a:extLst>
                    <a:ext uri="{9D8B030D-6E8A-4147-A177-3AD203B41FA5}">
                      <a16:colId xmlns:a16="http://schemas.microsoft.com/office/drawing/2014/main" val="851081629"/>
                    </a:ext>
                  </a:extLst>
                </a:gridCol>
                <a:gridCol w="585963">
                  <a:extLst>
                    <a:ext uri="{9D8B030D-6E8A-4147-A177-3AD203B41FA5}">
                      <a16:colId xmlns:a16="http://schemas.microsoft.com/office/drawing/2014/main" val="2946615807"/>
                    </a:ext>
                  </a:extLst>
                </a:gridCol>
                <a:gridCol w="631036">
                  <a:extLst>
                    <a:ext uri="{9D8B030D-6E8A-4147-A177-3AD203B41FA5}">
                      <a16:colId xmlns:a16="http://schemas.microsoft.com/office/drawing/2014/main" val="3119495201"/>
                    </a:ext>
                  </a:extLst>
                </a:gridCol>
                <a:gridCol w="770248">
                  <a:extLst>
                    <a:ext uri="{9D8B030D-6E8A-4147-A177-3AD203B41FA5}">
                      <a16:colId xmlns:a16="http://schemas.microsoft.com/office/drawing/2014/main" val="1472708115"/>
                    </a:ext>
                  </a:extLst>
                </a:gridCol>
                <a:gridCol w="670106">
                  <a:extLst>
                    <a:ext uri="{9D8B030D-6E8A-4147-A177-3AD203B41FA5}">
                      <a16:colId xmlns:a16="http://schemas.microsoft.com/office/drawing/2014/main" val="1171471573"/>
                    </a:ext>
                  </a:extLst>
                </a:gridCol>
              </a:tblGrid>
              <a:tr h="638591">
                <a:tc>
                  <a:txBody>
                    <a:bodyPr/>
                    <a:lstStyle/>
                    <a:p>
                      <a:endParaRPr lang="en-US" dirty="0"/>
                    </a:p>
                  </a:txBody>
                  <a:tcPr/>
                </a:tc>
                <a:tc gridSpan="7">
                  <a:txBody>
                    <a:bodyPr/>
                    <a:lstStyle/>
                    <a:p>
                      <a:pPr algn="ctr"/>
                      <a:r>
                        <a:rPr lang="en-US" dirty="0">
                          <a:latin typeface="Arial" panose="020B0604020202020204" pitchFamily="34" charset="0"/>
                          <a:cs typeface="Arial" panose="020B0604020202020204" pitchFamily="34" charset="0"/>
                        </a:rPr>
                        <a:t>Credit to Medical Premium Equivalent</a:t>
                      </a:r>
                      <a:r>
                        <a:rPr lang="en-US" baseline="0" dirty="0">
                          <a:latin typeface="Arial" panose="020B0604020202020204" pitchFamily="34" charset="0"/>
                          <a:cs typeface="Arial" panose="020B0604020202020204" pitchFamily="34" charset="0"/>
                        </a:rPr>
                        <a:t> Invoice**</a:t>
                      </a:r>
                      <a:endParaRPr lang="en-US"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6165765"/>
                  </a:ext>
                </a:extLst>
              </a:tr>
              <a:tr h="851456">
                <a:tc>
                  <a:txBody>
                    <a:bodyPr/>
                    <a:lstStyle/>
                    <a:p>
                      <a:pPr algn="ctr"/>
                      <a:r>
                        <a:rPr lang="en-US" sz="1000" dirty="0">
                          <a:latin typeface="Arial" panose="020B0604020202020204" pitchFamily="34" charset="0"/>
                          <a:cs typeface="Arial" panose="020B0604020202020204" pitchFamily="34" charset="0"/>
                        </a:rPr>
                        <a:t>Number of enrolled</a:t>
                      </a:r>
                      <a:r>
                        <a:rPr lang="en-US" sz="1000" baseline="0" dirty="0">
                          <a:latin typeface="Arial" panose="020B0604020202020204" pitchFamily="34" charset="0"/>
                          <a:cs typeface="Arial" panose="020B0604020202020204" pitchFamily="34" charset="0"/>
                        </a:rPr>
                        <a:t> medical subscribers:</a:t>
                      </a:r>
                      <a:endParaRPr lang="en-US" sz="1000" dirty="0">
                        <a:latin typeface="Arial" panose="020B0604020202020204" pitchFamily="34" charset="0"/>
                        <a:cs typeface="Arial" panose="020B0604020202020204" pitchFamily="34" charset="0"/>
                      </a:endParaRPr>
                    </a:p>
                  </a:txBody>
                  <a:tcPr/>
                </a:tc>
                <a:tc>
                  <a:txBody>
                    <a:bodyPr/>
                    <a:lstStyle/>
                    <a:p>
                      <a:pPr algn="ctr"/>
                      <a:r>
                        <a:rPr lang="en-US" sz="1000" dirty="0">
                          <a:latin typeface="Arial" panose="020B0604020202020204" pitchFamily="34" charset="0"/>
                          <a:cs typeface="Arial" panose="020B0604020202020204" pitchFamily="34" charset="0"/>
                        </a:rPr>
                        <a:t>2</a:t>
                      </a:r>
                    </a:p>
                  </a:txBody>
                  <a:tcPr anchor="ctr"/>
                </a:tc>
                <a:tc>
                  <a:txBody>
                    <a:bodyPr/>
                    <a:lstStyle/>
                    <a:p>
                      <a:pPr algn="ctr"/>
                      <a:r>
                        <a:rPr lang="en-US" sz="1000" dirty="0">
                          <a:latin typeface="Arial" panose="020B0604020202020204" pitchFamily="34" charset="0"/>
                          <a:cs typeface="Arial" panose="020B0604020202020204" pitchFamily="34" charset="0"/>
                        </a:rPr>
                        <a:t>3-5</a:t>
                      </a:r>
                    </a:p>
                  </a:txBody>
                  <a:tcPr anchor="ctr"/>
                </a:tc>
                <a:tc>
                  <a:txBody>
                    <a:bodyPr/>
                    <a:lstStyle/>
                    <a:p>
                      <a:pPr algn="ctr"/>
                      <a:r>
                        <a:rPr lang="en-US" sz="1000" dirty="0">
                          <a:latin typeface="Arial" panose="020B0604020202020204" pitchFamily="34" charset="0"/>
                          <a:cs typeface="Arial" panose="020B0604020202020204" pitchFamily="34" charset="0"/>
                        </a:rPr>
                        <a:t>6-9</a:t>
                      </a:r>
                    </a:p>
                  </a:txBody>
                  <a:tcPr anchor="ctr"/>
                </a:tc>
                <a:tc>
                  <a:txBody>
                    <a:bodyPr/>
                    <a:lstStyle/>
                    <a:p>
                      <a:pPr algn="ctr"/>
                      <a:r>
                        <a:rPr lang="en-US" sz="1000" dirty="0">
                          <a:latin typeface="Arial" panose="020B0604020202020204" pitchFamily="34" charset="0"/>
                          <a:cs typeface="Arial" panose="020B0604020202020204" pitchFamily="34" charset="0"/>
                        </a:rPr>
                        <a:t>10-14</a:t>
                      </a:r>
                    </a:p>
                  </a:txBody>
                  <a:tcPr anchor="ctr"/>
                </a:tc>
                <a:tc>
                  <a:txBody>
                    <a:bodyPr/>
                    <a:lstStyle/>
                    <a:p>
                      <a:pPr algn="ctr"/>
                      <a:r>
                        <a:rPr lang="en-US" sz="1000" dirty="0">
                          <a:latin typeface="Arial" panose="020B0604020202020204" pitchFamily="34" charset="0"/>
                          <a:cs typeface="Arial" panose="020B0604020202020204" pitchFamily="34" charset="0"/>
                        </a:rPr>
                        <a:t>15-24</a:t>
                      </a:r>
                    </a:p>
                  </a:txBody>
                  <a:tcPr anchor="ctr"/>
                </a:tc>
                <a:tc>
                  <a:txBody>
                    <a:bodyPr/>
                    <a:lstStyle/>
                    <a:p>
                      <a:pPr algn="ctr"/>
                      <a:r>
                        <a:rPr lang="en-US" sz="1000" dirty="0">
                          <a:latin typeface="Arial" panose="020B0604020202020204" pitchFamily="34" charset="0"/>
                          <a:cs typeface="Arial" panose="020B0604020202020204" pitchFamily="34" charset="0"/>
                        </a:rPr>
                        <a:t>25-39</a:t>
                      </a:r>
                    </a:p>
                  </a:txBody>
                  <a:tcPr anchor="ctr"/>
                </a:tc>
                <a:tc>
                  <a:txBody>
                    <a:bodyPr/>
                    <a:lstStyle/>
                    <a:p>
                      <a:pPr algn="ctr"/>
                      <a:r>
                        <a:rPr lang="en-US" sz="1000" dirty="0">
                          <a:latin typeface="Arial" panose="020B0604020202020204" pitchFamily="34" charset="0"/>
                          <a:cs typeface="Arial" panose="020B0604020202020204" pitchFamily="34" charset="0"/>
                        </a:rPr>
                        <a:t>40-50</a:t>
                      </a:r>
                    </a:p>
                  </a:txBody>
                  <a:tcPr anchor="ctr"/>
                </a:tc>
                <a:extLst>
                  <a:ext uri="{0D108BD9-81ED-4DB2-BD59-A6C34878D82A}">
                    <a16:rowId xmlns:a16="http://schemas.microsoft.com/office/drawing/2014/main" val="1389621802"/>
                  </a:ext>
                </a:extLst>
              </a:tr>
              <a:tr h="637603">
                <a:tc>
                  <a:txBody>
                    <a:bodyPr/>
                    <a:lstStyle/>
                    <a:p>
                      <a:pPr algn="ctr"/>
                      <a:r>
                        <a:rPr lang="en-US" sz="1000" dirty="0">
                          <a:latin typeface="Arial" panose="020B0604020202020204" pitchFamily="34" charset="0"/>
                          <a:cs typeface="Arial" panose="020B0604020202020204" pitchFamily="34" charset="0"/>
                        </a:rPr>
                        <a:t>Dental</a:t>
                      </a:r>
                    </a:p>
                  </a:txBody>
                  <a:tcPr anchor="ctr"/>
                </a:tc>
                <a:tc>
                  <a:txBody>
                    <a:bodyPr/>
                    <a:lstStyle/>
                    <a:p>
                      <a:pPr algn="ctr"/>
                      <a:r>
                        <a:rPr lang="en-US" sz="1000" dirty="0">
                          <a:latin typeface="Arial" panose="020B0604020202020204" pitchFamily="34" charset="0"/>
                          <a:cs typeface="Arial" panose="020B0604020202020204" pitchFamily="34" charset="0"/>
                        </a:rPr>
                        <a:t>$200</a:t>
                      </a:r>
                    </a:p>
                  </a:txBody>
                  <a:tcPr anchor="ctr"/>
                </a:tc>
                <a:tc>
                  <a:txBody>
                    <a:bodyPr/>
                    <a:lstStyle/>
                    <a:p>
                      <a:pPr algn="ctr"/>
                      <a:r>
                        <a:rPr lang="en-US" sz="1000" dirty="0">
                          <a:latin typeface="Arial" panose="020B0604020202020204" pitchFamily="34" charset="0"/>
                          <a:cs typeface="Arial" panose="020B0604020202020204" pitchFamily="34" charset="0"/>
                        </a:rPr>
                        <a:t>$400</a:t>
                      </a:r>
                    </a:p>
                  </a:txBody>
                  <a:tcPr anchor="ctr"/>
                </a:tc>
                <a:tc>
                  <a:txBody>
                    <a:bodyPr/>
                    <a:lstStyle/>
                    <a:p>
                      <a:pPr algn="ctr"/>
                      <a:r>
                        <a:rPr lang="en-US" sz="1000" dirty="0">
                          <a:latin typeface="Arial" panose="020B0604020202020204" pitchFamily="34" charset="0"/>
                          <a:cs typeface="Arial" panose="020B0604020202020204" pitchFamily="34" charset="0"/>
                        </a:rPr>
                        <a:t>$600</a:t>
                      </a:r>
                    </a:p>
                  </a:txBody>
                  <a:tcPr anchor="ctr"/>
                </a:tc>
                <a:tc>
                  <a:txBody>
                    <a:bodyPr/>
                    <a:lstStyle/>
                    <a:p>
                      <a:pPr algn="ctr"/>
                      <a:r>
                        <a:rPr lang="en-US" sz="1000" dirty="0">
                          <a:latin typeface="Arial" panose="020B0604020202020204" pitchFamily="34" charset="0"/>
                          <a:cs typeface="Arial" panose="020B0604020202020204" pitchFamily="34" charset="0"/>
                        </a:rPr>
                        <a:t>$1,000</a:t>
                      </a:r>
                    </a:p>
                  </a:txBody>
                  <a:tcPr anchor="ctr"/>
                </a:tc>
                <a:tc>
                  <a:txBody>
                    <a:bodyPr/>
                    <a:lstStyle/>
                    <a:p>
                      <a:pPr algn="ctr"/>
                      <a:r>
                        <a:rPr lang="en-US" sz="1000" dirty="0">
                          <a:latin typeface="Arial" panose="020B0604020202020204" pitchFamily="34" charset="0"/>
                          <a:cs typeface="Arial" panose="020B0604020202020204" pitchFamily="34" charset="0"/>
                        </a:rPr>
                        <a:t>$1,700</a:t>
                      </a:r>
                    </a:p>
                  </a:txBody>
                  <a:tcPr anchor="ctr"/>
                </a:tc>
                <a:tc>
                  <a:txBody>
                    <a:bodyPr/>
                    <a:lstStyle/>
                    <a:p>
                      <a:pPr algn="ctr"/>
                      <a:r>
                        <a:rPr lang="en-US" sz="1000" dirty="0">
                          <a:latin typeface="Arial" panose="020B0604020202020204" pitchFamily="34" charset="0"/>
                          <a:cs typeface="Arial" panose="020B0604020202020204" pitchFamily="34" charset="0"/>
                        </a:rPr>
                        <a:t>$2,800</a:t>
                      </a:r>
                    </a:p>
                  </a:txBody>
                  <a:tcPr anchor="ctr"/>
                </a:tc>
                <a:tc>
                  <a:txBody>
                    <a:bodyPr/>
                    <a:lstStyle/>
                    <a:p>
                      <a:pPr algn="ctr"/>
                      <a:r>
                        <a:rPr lang="en-US" sz="1000" dirty="0">
                          <a:latin typeface="Arial" panose="020B0604020202020204" pitchFamily="34" charset="0"/>
                          <a:cs typeface="Arial" panose="020B0604020202020204" pitchFamily="34" charset="0"/>
                        </a:rPr>
                        <a:t>$4,000</a:t>
                      </a:r>
                    </a:p>
                  </a:txBody>
                  <a:tcPr anchor="ctr"/>
                </a:tc>
                <a:extLst>
                  <a:ext uri="{0D108BD9-81ED-4DB2-BD59-A6C34878D82A}">
                    <a16:rowId xmlns:a16="http://schemas.microsoft.com/office/drawing/2014/main" val="2319979863"/>
                  </a:ext>
                </a:extLst>
              </a:tr>
              <a:tr h="637603">
                <a:tc>
                  <a:txBody>
                    <a:bodyPr/>
                    <a:lstStyle/>
                    <a:p>
                      <a:pPr algn="ctr"/>
                      <a:r>
                        <a:rPr lang="en-US" sz="1000" dirty="0">
                          <a:latin typeface="Arial" panose="020B0604020202020204" pitchFamily="34" charset="0"/>
                          <a:cs typeface="Arial" panose="020B0604020202020204" pitchFamily="34" charset="0"/>
                        </a:rPr>
                        <a:t>Vision</a:t>
                      </a:r>
                    </a:p>
                  </a:txBody>
                  <a:tcPr anchor="ctr"/>
                </a:tc>
                <a:tc>
                  <a:txBody>
                    <a:bodyPr/>
                    <a:lstStyle/>
                    <a:p>
                      <a:pPr algn="ctr"/>
                      <a:r>
                        <a:rPr lang="en-US" sz="1000" dirty="0">
                          <a:latin typeface="Arial" panose="020B0604020202020204" pitchFamily="34" charset="0"/>
                          <a:cs typeface="Arial" panose="020B0604020202020204" pitchFamily="34" charset="0"/>
                        </a:rPr>
                        <a:t>$100</a:t>
                      </a:r>
                    </a:p>
                  </a:txBody>
                  <a:tcPr anchor="ctr"/>
                </a:tc>
                <a:tc>
                  <a:txBody>
                    <a:bodyPr/>
                    <a:lstStyle/>
                    <a:p>
                      <a:pPr algn="ctr"/>
                      <a:r>
                        <a:rPr lang="en-US" sz="1000" dirty="0">
                          <a:latin typeface="Arial" panose="020B0604020202020204" pitchFamily="34" charset="0"/>
                          <a:cs typeface="Arial" panose="020B0604020202020204" pitchFamily="34" charset="0"/>
                        </a:rPr>
                        <a:t>$200</a:t>
                      </a:r>
                    </a:p>
                  </a:txBody>
                  <a:tcPr anchor="ctr"/>
                </a:tc>
                <a:tc>
                  <a:txBody>
                    <a:bodyPr/>
                    <a:lstStyle/>
                    <a:p>
                      <a:pPr algn="ctr"/>
                      <a:r>
                        <a:rPr lang="en-US" sz="1000" dirty="0">
                          <a:latin typeface="Arial" panose="020B0604020202020204" pitchFamily="34" charset="0"/>
                          <a:cs typeface="Arial" panose="020B0604020202020204" pitchFamily="34" charset="0"/>
                        </a:rPr>
                        <a:t>$300</a:t>
                      </a:r>
                    </a:p>
                  </a:txBody>
                  <a:tcPr anchor="ctr"/>
                </a:tc>
                <a:tc>
                  <a:txBody>
                    <a:bodyPr/>
                    <a:lstStyle/>
                    <a:p>
                      <a:pPr algn="ctr"/>
                      <a:r>
                        <a:rPr lang="en-US" sz="1000" dirty="0">
                          <a:latin typeface="Arial" panose="020B0604020202020204" pitchFamily="34" charset="0"/>
                          <a:cs typeface="Arial" panose="020B0604020202020204" pitchFamily="34" charset="0"/>
                        </a:rPr>
                        <a:t>$500</a:t>
                      </a:r>
                    </a:p>
                  </a:txBody>
                  <a:tcPr anchor="ctr"/>
                </a:tc>
                <a:tc>
                  <a:txBody>
                    <a:bodyPr/>
                    <a:lstStyle/>
                    <a:p>
                      <a:pPr algn="ctr"/>
                      <a:r>
                        <a:rPr lang="en-US" sz="1000" dirty="0">
                          <a:latin typeface="Arial" panose="020B0604020202020204" pitchFamily="34" charset="0"/>
                          <a:cs typeface="Arial" panose="020B0604020202020204" pitchFamily="34" charset="0"/>
                        </a:rPr>
                        <a:t>$850</a:t>
                      </a:r>
                    </a:p>
                  </a:txBody>
                  <a:tcPr anchor="ctr"/>
                </a:tc>
                <a:tc>
                  <a:txBody>
                    <a:bodyPr/>
                    <a:lstStyle/>
                    <a:p>
                      <a:pPr algn="ctr"/>
                      <a:r>
                        <a:rPr lang="en-US" sz="1000" dirty="0">
                          <a:latin typeface="Arial" panose="020B0604020202020204" pitchFamily="34" charset="0"/>
                          <a:cs typeface="Arial" panose="020B0604020202020204" pitchFamily="34" charset="0"/>
                        </a:rPr>
                        <a:t>$1,400</a:t>
                      </a:r>
                    </a:p>
                  </a:txBody>
                  <a:tcPr anchor="ctr"/>
                </a:tc>
                <a:tc>
                  <a:txBody>
                    <a:bodyPr/>
                    <a:lstStyle/>
                    <a:p>
                      <a:pPr algn="ctr"/>
                      <a:r>
                        <a:rPr lang="en-US" sz="1000" dirty="0">
                          <a:latin typeface="Arial" panose="020B0604020202020204" pitchFamily="34" charset="0"/>
                          <a:cs typeface="Arial" panose="020B0604020202020204" pitchFamily="34" charset="0"/>
                        </a:rPr>
                        <a:t>$2,000</a:t>
                      </a:r>
                    </a:p>
                  </a:txBody>
                  <a:tcPr anchor="ctr"/>
                </a:tc>
                <a:extLst>
                  <a:ext uri="{0D108BD9-81ED-4DB2-BD59-A6C34878D82A}">
                    <a16:rowId xmlns:a16="http://schemas.microsoft.com/office/drawing/2014/main" val="1706792462"/>
                  </a:ext>
                </a:extLst>
              </a:tr>
              <a:tr h="637603">
                <a:tc>
                  <a:txBody>
                    <a:bodyPr/>
                    <a:lstStyle/>
                    <a:p>
                      <a:pPr algn="ctr"/>
                      <a:r>
                        <a:rPr lang="en-US" sz="1000" dirty="0">
                          <a:latin typeface="Arial" panose="020B0604020202020204" pitchFamily="34" charset="0"/>
                          <a:cs typeface="Arial" panose="020B0604020202020204" pitchFamily="34" charset="0"/>
                        </a:rPr>
                        <a:t>Life</a:t>
                      </a:r>
                    </a:p>
                  </a:txBody>
                  <a:tcPr anchor="ctr"/>
                </a:tc>
                <a:tc>
                  <a:txBody>
                    <a:bodyPr/>
                    <a:lstStyle/>
                    <a:p>
                      <a:pPr algn="ctr"/>
                      <a:r>
                        <a:rPr lang="en-US" sz="1000" dirty="0">
                          <a:latin typeface="Arial" panose="020B0604020202020204" pitchFamily="34" charset="0"/>
                          <a:cs typeface="Arial" panose="020B0604020202020204" pitchFamily="34" charset="0"/>
                        </a:rPr>
                        <a:t>$100</a:t>
                      </a:r>
                    </a:p>
                  </a:txBody>
                  <a:tcPr anchor="ctr"/>
                </a:tc>
                <a:tc>
                  <a:txBody>
                    <a:bodyPr/>
                    <a:lstStyle/>
                    <a:p>
                      <a:pPr algn="ctr"/>
                      <a:r>
                        <a:rPr lang="en-US" sz="1000" dirty="0">
                          <a:latin typeface="Arial" panose="020B0604020202020204" pitchFamily="34" charset="0"/>
                          <a:cs typeface="Arial" panose="020B0604020202020204" pitchFamily="34" charset="0"/>
                        </a:rPr>
                        <a:t>$200</a:t>
                      </a:r>
                    </a:p>
                  </a:txBody>
                  <a:tcPr anchor="ctr"/>
                </a:tc>
                <a:tc>
                  <a:txBody>
                    <a:bodyPr/>
                    <a:lstStyle/>
                    <a:p>
                      <a:pPr algn="ctr"/>
                      <a:r>
                        <a:rPr lang="en-US" sz="1000" dirty="0">
                          <a:latin typeface="Arial" panose="020B0604020202020204" pitchFamily="34" charset="0"/>
                          <a:cs typeface="Arial" panose="020B0604020202020204" pitchFamily="34" charset="0"/>
                        </a:rPr>
                        <a:t>$300</a:t>
                      </a:r>
                    </a:p>
                  </a:txBody>
                  <a:tcPr anchor="ctr"/>
                </a:tc>
                <a:tc>
                  <a:txBody>
                    <a:bodyPr/>
                    <a:lstStyle/>
                    <a:p>
                      <a:pPr algn="ctr"/>
                      <a:r>
                        <a:rPr lang="en-US" sz="1000" dirty="0">
                          <a:latin typeface="Arial" panose="020B0604020202020204" pitchFamily="34" charset="0"/>
                          <a:cs typeface="Arial" panose="020B0604020202020204" pitchFamily="34" charset="0"/>
                        </a:rPr>
                        <a:t>$500</a:t>
                      </a:r>
                    </a:p>
                  </a:txBody>
                  <a:tcPr anchor="ctr"/>
                </a:tc>
                <a:tc>
                  <a:txBody>
                    <a:bodyPr/>
                    <a:lstStyle/>
                    <a:p>
                      <a:pPr algn="ctr"/>
                      <a:r>
                        <a:rPr lang="en-US" sz="1000" dirty="0">
                          <a:latin typeface="Arial" panose="020B0604020202020204" pitchFamily="34" charset="0"/>
                          <a:cs typeface="Arial" panose="020B0604020202020204" pitchFamily="34" charset="0"/>
                        </a:rPr>
                        <a:t>$850</a:t>
                      </a:r>
                    </a:p>
                  </a:txBody>
                  <a:tcPr anchor="ctr"/>
                </a:tc>
                <a:tc>
                  <a:txBody>
                    <a:bodyPr/>
                    <a:lstStyle/>
                    <a:p>
                      <a:pPr algn="ctr"/>
                      <a:r>
                        <a:rPr lang="en-US" sz="1000" dirty="0">
                          <a:latin typeface="Arial" panose="020B0604020202020204" pitchFamily="34" charset="0"/>
                          <a:cs typeface="Arial" panose="020B0604020202020204" pitchFamily="34" charset="0"/>
                        </a:rPr>
                        <a:t>$1,400</a:t>
                      </a:r>
                    </a:p>
                  </a:txBody>
                  <a:tcPr anchor="ctr"/>
                </a:tc>
                <a:tc>
                  <a:txBody>
                    <a:bodyPr/>
                    <a:lstStyle/>
                    <a:p>
                      <a:pPr algn="ctr"/>
                      <a:r>
                        <a:rPr lang="en-US" sz="1000" dirty="0">
                          <a:latin typeface="Arial" panose="020B0604020202020204" pitchFamily="34" charset="0"/>
                          <a:cs typeface="Arial" panose="020B0604020202020204" pitchFamily="34" charset="0"/>
                        </a:rPr>
                        <a:t>$2,000</a:t>
                      </a:r>
                    </a:p>
                  </a:txBody>
                  <a:tcPr anchor="ctr"/>
                </a:tc>
                <a:extLst>
                  <a:ext uri="{0D108BD9-81ED-4DB2-BD59-A6C34878D82A}">
                    <a16:rowId xmlns:a16="http://schemas.microsoft.com/office/drawing/2014/main" val="712050896"/>
                  </a:ext>
                </a:extLst>
              </a:tr>
              <a:tr h="637603">
                <a:tc>
                  <a:txBody>
                    <a:bodyPr/>
                    <a:lstStyle/>
                    <a:p>
                      <a:pPr algn="ctr"/>
                      <a:r>
                        <a:rPr lang="en-US" sz="1000" dirty="0">
                          <a:latin typeface="Arial" panose="020B0604020202020204" pitchFamily="34" charset="0"/>
                          <a:cs typeface="Arial" panose="020B0604020202020204" pitchFamily="34" charset="0"/>
                        </a:rPr>
                        <a:t>Max total</a:t>
                      </a:r>
                    </a:p>
                  </a:txBody>
                  <a:tcPr anchor="ctr"/>
                </a:tc>
                <a:tc>
                  <a:txBody>
                    <a:bodyPr/>
                    <a:lstStyle/>
                    <a:p>
                      <a:pPr algn="ctr"/>
                      <a:r>
                        <a:rPr lang="en-US" sz="1000" dirty="0">
                          <a:latin typeface="Arial" panose="020B0604020202020204" pitchFamily="34" charset="0"/>
                          <a:cs typeface="Arial" panose="020B0604020202020204" pitchFamily="34" charset="0"/>
                        </a:rPr>
                        <a:t>$400</a:t>
                      </a:r>
                    </a:p>
                  </a:txBody>
                  <a:tcPr anchor="ctr"/>
                </a:tc>
                <a:tc>
                  <a:txBody>
                    <a:bodyPr/>
                    <a:lstStyle/>
                    <a:p>
                      <a:pPr algn="ctr"/>
                      <a:r>
                        <a:rPr lang="en-US" sz="1000" dirty="0">
                          <a:latin typeface="Arial" panose="020B0604020202020204" pitchFamily="34" charset="0"/>
                          <a:cs typeface="Arial" panose="020B0604020202020204" pitchFamily="34" charset="0"/>
                        </a:rPr>
                        <a:t>$800</a:t>
                      </a:r>
                    </a:p>
                  </a:txBody>
                  <a:tcPr anchor="ctr"/>
                </a:tc>
                <a:tc>
                  <a:txBody>
                    <a:bodyPr/>
                    <a:lstStyle/>
                    <a:p>
                      <a:pPr algn="ctr"/>
                      <a:r>
                        <a:rPr lang="en-US" sz="1000" dirty="0">
                          <a:latin typeface="Arial" panose="020B0604020202020204" pitchFamily="34" charset="0"/>
                          <a:cs typeface="Arial" panose="020B0604020202020204" pitchFamily="34" charset="0"/>
                        </a:rPr>
                        <a:t>$1,200</a:t>
                      </a:r>
                    </a:p>
                  </a:txBody>
                  <a:tcPr anchor="ctr"/>
                </a:tc>
                <a:tc>
                  <a:txBody>
                    <a:bodyPr/>
                    <a:lstStyle/>
                    <a:p>
                      <a:pPr algn="ctr"/>
                      <a:r>
                        <a:rPr lang="en-US" sz="1000" dirty="0">
                          <a:latin typeface="Arial" panose="020B0604020202020204" pitchFamily="34" charset="0"/>
                          <a:cs typeface="Arial" panose="020B0604020202020204" pitchFamily="34" charset="0"/>
                        </a:rPr>
                        <a:t>$2,000</a:t>
                      </a:r>
                    </a:p>
                  </a:txBody>
                  <a:tcPr anchor="ctr"/>
                </a:tc>
                <a:tc>
                  <a:txBody>
                    <a:bodyPr/>
                    <a:lstStyle/>
                    <a:p>
                      <a:pPr algn="ctr"/>
                      <a:r>
                        <a:rPr lang="en-US" sz="1000" dirty="0">
                          <a:latin typeface="Arial" panose="020B0604020202020204" pitchFamily="34" charset="0"/>
                          <a:cs typeface="Arial" panose="020B0604020202020204" pitchFamily="34" charset="0"/>
                        </a:rPr>
                        <a:t>$3,400</a:t>
                      </a:r>
                    </a:p>
                  </a:txBody>
                  <a:tcPr anchor="ctr"/>
                </a:tc>
                <a:tc>
                  <a:txBody>
                    <a:bodyPr/>
                    <a:lstStyle/>
                    <a:p>
                      <a:pPr algn="ctr"/>
                      <a:r>
                        <a:rPr lang="en-US" sz="1000" dirty="0">
                          <a:latin typeface="Arial" panose="020B0604020202020204" pitchFamily="34" charset="0"/>
                          <a:cs typeface="Arial" panose="020B0604020202020204" pitchFamily="34" charset="0"/>
                        </a:rPr>
                        <a:t>$5,600</a:t>
                      </a:r>
                    </a:p>
                  </a:txBody>
                  <a:tcPr anchor="ctr"/>
                </a:tc>
                <a:tc>
                  <a:txBody>
                    <a:bodyPr/>
                    <a:lstStyle/>
                    <a:p>
                      <a:pPr algn="ctr"/>
                      <a:r>
                        <a:rPr lang="en-US" sz="1000" dirty="0">
                          <a:latin typeface="Arial" panose="020B0604020202020204" pitchFamily="34" charset="0"/>
                          <a:cs typeface="Arial" panose="020B0604020202020204" pitchFamily="34" charset="0"/>
                        </a:rPr>
                        <a:t>$8,000</a:t>
                      </a:r>
                    </a:p>
                  </a:txBody>
                  <a:tcPr anchor="ctr"/>
                </a:tc>
                <a:extLst>
                  <a:ext uri="{0D108BD9-81ED-4DB2-BD59-A6C34878D82A}">
                    <a16:rowId xmlns:a16="http://schemas.microsoft.com/office/drawing/2014/main" val="1675533284"/>
                  </a:ext>
                </a:extLst>
              </a:tr>
            </a:tbl>
          </a:graphicData>
        </a:graphic>
      </p:graphicFrame>
      <p:sp>
        <p:nvSpPr>
          <p:cNvPr id="9" name="TextBox 8"/>
          <p:cNvSpPr txBox="1"/>
          <p:nvPr/>
        </p:nvSpPr>
        <p:spPr>
          <a:xfrm>
            <a:off x="146756" y="6268723"/>
            <a:ext cx="5125154" cy="553998"/>
          </a:xfrm>
          <a:prstGeom prst="rect">
            <a:avLst/>
          </a:prstGeom>
          <a:noFill/>
        </p:spPr>
        <p:txBody>
          <a:bodyPr wrap="square" rtlCol="0">
            <a:spAutoFit/>
          </a:bodyPr>
          <a:lstStyle/>
          <a:p>
            <a:r>
              <a:rPr lang="en-US" sz="1000" dirty="0">
                <a:solidFill>
                  <a:schemeClr val="bg1">
                    <a:lumMod val="65000"/>
                  </a:schemeClr>
                </a:solidFill>
                <a:latin typeface="Arial" panose="020B0604020202020204" pitchFamily="34" charset="0"/>
                <a:cs typeface="Arial" panose="020B0604020202020204" pitchFamily="34" charset="0"/>
              </a:rPr>
              <a:t>*Sole proprietors are not eligible for group life and disability benefits.</a:t>
            </a:r>
          </a:p>
          <a:p>
            <a:r>
              <a:rPr lang="en-US" sz="1000" dirty="0">
                <a:solidFill>
                  <a:schemeClr val="bg1">
                    <a:lumMod val="65000"/>
                  </a:schemeClr>
                </a:solidFill>
                <a:latin typeface="Arial" panose="020B0604020202020204" pitchFamily="34" charset="0"/>
                <a:cs typeface="Arial" panose="020B0604020202020204" pitchFamily="34" charset="0"/>
              </a:rPr>
              <a:t>*One-time credit will appear on invoice within 90 days of the effective date of the newly purchased specialty product(s)</a:t>
            </a:r>
          </a:p>
        </p:txBody>
      </p:sp>
    </p:spTree>
    <p:extLst>
      <p:ext uri="{BB962C8B-B14F-4D97-AF65-F5344CB8AC3E}">
        <p14:creationId xmlns:p14="http://schemas.microsoft.com/office/powerpoint/2010/main" val="111192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631626-40EC-6D42-97A9-3B5F1BDBE48F}"/>
              </a:ext>
            </a:extLst>
          </p:cNvPr>
          <p:cNvSpPr/>
          <p:nvPr/>
        </p:nvSpPr>
        <p:spPr>
          <a:xfrm>
            <a:off x="0" y="0"/>
            <a:ext cx="5042647" cy="6858000"/>
          </a:xfrm>
          <a:prstGeom prst="rect">
            <a:avLst/>
          </a:prstGeom>
          <a:solidFill>
            <a:schemeClr val="accent1">
              <a:alpha val="12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indoor, sitting, table, small&#10;&#10;Description automatically generated">
            <a:extLst>
              <a:ext uri="{FF2B5EF4-FFF2-40B4-BE49-F238E27FC236}">
                <a16:creationId xmlns:a16="http://schemas.microsoft.com/office/drawing/2014/main" id="{4A23E667-DA1F-B341-A7F1-7E1562289AE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29200" y="-6"/>
            <a:ext cx="4114800" cy="6858000"/>
          </a:xfrm>
          <a:prstGeom prst="rect">
            <a:avLst/>
          </a:prstGeom>
        </p:spPr>
      </p:pic>
      <p:sp>
        <p:nvSpPr>
          <p:cNvPr id="2" name="Text Placeholder 1">
            <a:extLst>
              <a:ext uri="{FF2B5EF4-FFF2-40B4-BE49-F238E27FC236}">
                <a16:creationId xmlns:a16="http://schemas.microsoft.com/office/drawing/2014/main" id="{806BDE5E-DE77-1044-8B7F-AB29769DBAE0}"/>
              </a:ext>
            </a:extLst>
          </p:cNvPr>
          <p:cNvSpPr>
            <a:spLocks noGrp="1"/>
          </p:cNvSpPr>
          <p:nvPr>
            <p:ph type="body" sz="quarter" idx="11"/>
          </p:nvPr>
        </p:nvSpPr>
        <p:spPr>
          <a:xfrm>
            <a:off x="503984" y="705691"/>
            <a:ext cx="4431087" cy="619125"/>
          </a:xfrm>
        </p:spPr>
        <p:txBody>
          <a:bodyPr/>
          <a:lstStyle/>
          <a:p>
            <a:r>
              <a:rPr lang="en-US" sz="2800" cap="none" dirty="0"/>
              <a:t>Access to local and national providers</a:t>
            </a:r>
          </a:p>
        </p:txBody>
      </p:sp>
      <p:sp>
        <p:nvSpPr>
          <p:cNvPr id="3" name="Rectangle 2">
            <a:extLst>
              <a:ext uri="{FF2B5EF4-FFF2-40B4-BE49-F238E27FC236}">
                <a16:creationId xmlns:a16="http://schemas.microsoft.com/office/drawing/2014/main" id="{763A5542-898D-3C43-BDEE-83272AAA020D}"/>
              </a:ext>
            </a:extLst>
          </p:cNvPr>
          <p:cNvSpPr/>
          <p:nvPr/>
        </p:nvSpPr>
        <p:spPr>
          <a:xfrm>
            <a:off x="564745" y="1631565"/>
            <a:ext cx="3993808" cy="4206280"/>
          </a:xfrm>
          <a:prstGeom prst="rect">
            <a:avLst/>
          </a:prstGeom>
        </p:spPr>
        <p:txBody>
          <a:bodyPr wrap="square">
            <a:spAutoFit/>
          </a:bodyPr>
          <a:lstStyle/>
          <a:p>
            <a:pPr>
              <a:spcAft>
                <a:spcPts val="800"/>
              </a:spcAft>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Wherever your employees are, the SOCA Benefit Plan is there to help make sure they have the care you need.</a:t>
            </a:r>
          </a:p>
          <a:p>
            <a:pPr>
              <a:spcAft>
                <a:spcPts val="600"/>
              </a:spcAft>
            </a:pPr>
            <a:r>
              <a:rPr lang="en-US" sz="14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t>In Ohio</a:t>
            </a:r>
            <a:r>
              <a:rPr lang="en-US" sz="1400" b="1" cap="all" dirty="0">
                <a:solidFill>
                  <a:srgbClr val="0079C2"/>
                </a:solidFill>
                <a:latin typeface="Arial Narrow" panose="020B0604020202020204" pitchFamily="34" charset="0"/>
                <a:ea typeface="Calibri" panose="020F0502020204030204" pitchFamily="34" charset="0"/>
                <a:cs typeface="Arial Narrow" panose="020B0604020202020204" pitchFamily="34" charset="0"/>
              </a:rPr>
              <a:t>:</a:t>
            </a:r>
          </a:p>
          <a:p>
            <a:pPr marL="285750" indent="-112713">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More than </a:t>
            </a:r>
            <a:r>
              <a:rPr lang="en-US" sz="1400" b="1" dirty="0">
                <a:solidFill>
                  <a:srgbClr val="0079C2"/>
                </a:solidFill>
                <a:latin typeface="Arial" panose="020B0604020202020204" pitchFamily="34" charset="0"/>
                <a:ea typeface="Calibri" panose="020F0502020204030204" pitchFamily="34" charset="0"/>
                <a:cs typeface="Arial" panose="020B0604020202020204" pitchFamily="34" charset="0"/>
              </a:rPr>
              <a:t>15,200</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 primary care doctors</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1</a:t>
            </a:r>
          </a:p>
          <a:p>
            <a:pPr marL="285750" indent="-112713">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Nearly</a:t>
            </a:r>
            <a:r>
              <a:rPr lang="en-US" sz="1400" b="1" dirty="0">
                <a:solidFill>
                  <a:srgbClr val="60B8E7"/>
                </a:solidFill>
                <a:latin typeface="Arial" panose="020B0604020202020204" pitchFamily="34" charset="0"/>
                <a:ea typeface="Calibri" panose="020F0502020204030204" pitchFamily="34" charset="0"/>
                <a:cs typeface="Arial" panose="020B0604020202020204" pitchFamily="34" charset="0"/>
              </a:rPr>
              <a:t> </a:t>
            </a:r>
            <a:r>
              <a:rPr lang="en-US" sz="1400" b="1" dirty="0">
                <a:solidFill>
                  <a:srgbClr val="0079C2"/>
                </a:solidFill>
                <a:latin typeface="Arial" panose="020B0604020202020204" pitchFamily="34" charset="0"/>
                <a:ea typeface="Calibri" panose="020F0502020204030204" pitchFamily="34" charset="0"/>
                <a:cs typeface="Arial" panose="020B0604020202020204" pitchFamily="34" charset="0"/>
              </a:rPr>
              <a:t>44,000 </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specialists</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1</a:t>
            </a: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112713">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More than </a:t>
            </a:r>
            <a:r>
              <a:rPr lang="en-US" sz="1400" b="1" dirty="0">
                <a:solidFill>
                  <a:srgbClr val="0079C2"/>
                </a:solidFill>
                <a:latin typeface="Arial" panose="020B0604020202020204" pitchFamily="34" charset="0"/>
                <a:ea typeface="Calibri" panose="020F0502020204030204" pitchFamily="34" charset="0"/>
                <a:cs typeface="Arial" panose="020B0604020202020204" pitchFamily="34" charset="0"/>
              </a:rPr>
              <a:t>310</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 hospitals</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1</a:t>
            </a: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112713">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More than </a:t>
            </a:r>
            <a:r>
              <a:rPr lang="en-US" sz="1400" b="1" dirty="0">
                <a:solidFill>
                  <a:srgbClr val="0079C2"/>
                </a:solidFill>
                <a:latin typeface="Arial" panose="020B0604020202020204" pitchFamily="34" charset="0"/>
                <a:ea typeface="Calibri" panose="020F0502020204030204" pitchFamily="34" charset="0"/>
                <a:cs typeface="Arial" panose="020B0604020202020204" pitchFamily="34" charset="0"/>
              </a:rPr>
              <a:t>1,700</a:t>
            </a:r>
            <a:r>
              <a:rPr lang="en-US" sz="1400" b="1" dirty="0">
                <a:solidFill>
                  <a:srgbClr val="60B8E7"/>
                </a:solidFill>
                <a:latin typeface="Arial" panose="020B0604020202020204" pitchFamily="34" charset="0"/>
                <a:ea typeface="Calibri" panose="020F0502020204030204" pitchFamily="34" charset="0"/>
                <a:cs typeface="Arial" panose="020B0604020202020204" pitchFamily="34" charset="0"/>
              </a:rPr>
              <a:t> </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vision providers</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11271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More than </a:t>
            </a:r>
            <a:r>
              <a:rPr lang="en-US" sz="1400" b="1" dirty="0">
                <a:solidFill>
                  <a:srgbClr val="0079C2"/>
                </a:solidFill>
                <a:latin typeface="Arial" panose="020B0604020202020204" pitchFamily="34" charset="0"/>
                <a:ea typeface="Calibri" panose="020F0502020204030204" pitchFamily="34" charset="0"/>
                <a:cs typeface="Arial" panose="020B0604020202020204" pitchFamily="34" charset="0"/>
              </a:rPr>
              <a:t>4,000</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 dental providers</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3</a:t>
            </a: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14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t>Across the country:</a:t>
            </a:r>
          </a:p>
          <a:p>
            <a:pPr marL="285750" indent="-112713">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More than </a:t>
            </a:r>
            <a:r>
              <a:rPr lang="en-US" sz="1400" b="1" dirty="0">
                <a:solidFill>
                  <a:srgbClr val="0079C2"/>
                </a:solidFill>
                <a:latin typeface="Arial" panose="020B0604020202020204" pitchFamily="34" charset="0"/>
                <a:ea typeface="Calibri" panose="020F0502020204030204" pitchFamily="34" charset="0"/>
                <a:cs typeface="Arial" panose="020B0604020202020204" pitchFamily="34" charset="0"/>
              </a:rPr>
              <a:t>95% </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of doctors through the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BlueCard</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 program</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4</a:t>
            </a: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112713">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More than </a:t>
            </a:r>
            <a:r>
              <a:rPr lang="en-US" sz="1400" b="1" dirty="0">
                <a:solidFill>
                  <a:srgbClr val="0079C2"/>
                </a:solidFill>
                <a:latin typeface="Arial" panose="020B0604020202020204" pitchFamily="34" charset="0"/>
                <a:ea typeface="Calibri" panose="020F0502020204030204" pitchFamily="34" charset="0"/>
                <a:cs typeface="Arial" panose="020B0604020202020204" pitchFamily="34" charset="0"/>
              </a:rPr>
              <a:t>96% </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of hospitals through the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BlueCard</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 program</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4</a:t>
            </a: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112713">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Approximately </a:t>
            </a:r>
            <a:r>
              <a:rPr lang="en-US" sz="1400" b="1" dirty="0">
                <a:solidFill>
                  <a:srgbClr val="0079C2"/>
                </a:solidFill>
                <a:latin typeface="Arial" panose="020B0604020202020204" pitchFamily="34" charset="0"/>
                <a:ea typeface="Calibri" panose="020F0502020204030204" pitchFamily="34" charset="0"/>
                <a:cs typeface="Arial" panose="020B0604020202020204" pitchFamily="34" charset="0"/>
              </a:rPr>
              <a:t>66,000</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 retail pharmacies</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5</a:t>
            </a:r>
          </a:p>
          <a:p>
            <a:pPr marL="285750" indent="-112713">
              <a:spcAft>
                <a:spcPts val="4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More than </a:t>
            </a:r>
            <a:r>
              <a:rPr lang="en-US" sz="1400" b="1" dirty="0">
                <a:solidFill>
                  <a:srgbClr val="0079C2"/>
                </a:solidFill>
                <a:latin typeface="Arial" panose="020B0604020202020204" pitchFamily="34" charset="0"/>
                <a:ea typeface="Calibri" panose="020F0502020204030204" pitchFamily="34" charset="0"/>
                <a:cs typeface="Arial" panose="020B0604020202020204" pitchFamily="34" charset="0"/>
              </a:rPr>
              <a:t>39,500</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 vision providers</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2</a:t>
            </a:r>
          </a:p>
          <a:p>
            <a:pPr marL="285750" indent="-11271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More than</a:t>
            </a:r>
            <a:r>
              <a:rPr lang="en-US" sz="1400" b="1" dirty="0">
                <a:solidFill>
                  <a:srgbClr val="0079C2"/>
                </a:solidFill>
                <a:latin typeface="Arial" panose="020B0604020202020204" pitchFamily="34" charset="0"/>
                <a:ea typeface="Calibri" panose="020F0502020204030204" pitchFamily="34" charset="0"/>
                <a:cs typeface="Arial" panose="020B0604020202020204" pitchFamily="34" charset="0"/>
              </a:rPr>
              <a:t> 132,200 </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dental providers</a:t>
            </a:r>
            <a:r>
              <a:rPr lang="en-US" sz="12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3</a:t>
            </a:r>
          </a:p>
        </p:txBody>
      </p:sp>
      <p:sp>
        <p:nvSpPr>
          <p:cNvPr id="8" name="Rectangle 7">
            <a:extLst>
              <a:ext uri="{FF2B5EF4-FFF2-40B4-BE49-F238E27FC236}">
                <a16:creationId xmlns:a16="http://schemas.microsoft.com/office/drawing/2014/main" id="{C1801753-3D76-E046-8621-53AABBE909F2}"/>
              </a:ext>
            </a:extLst>
          </p:cNvPr>
          <p:cNvSpPr/>
          <p:nvPr/>
        </p:nvSpPr>
        <p:spPr>
          <a:xfrm>
            <a:off x="564745" y="6027003"/>
            <a:ext cx="4572000" cy="553998"/>
          </a:xfrm>
          <a:prstGeom prst="rect">
            <a:avLst/>
          </a:prstGeom>
        </p:spPr>
        <p:txBody>
          <a:bodyPr>
            <a:spAutoFit/>
          </a:bodyPr>
          <a:lstStyle/>
          <a:p>
            <a:r>
              <a:rPr lang="en-US" sz="600" dirty="0">
                <a:solidFill>
                  <a:schemeClr val="bg2">
                    <a:lumMod val="50000"/>
                  </a:schemeClr>
                </a:solidFill>
                <a:latin typeface="Arial Narrow" panose="020B0604020202020204" pitchFamily="34" charset="0"/>
                <a:cs typeface="Arial Narrow" panose="020B0604020202020204" pitchFamily="34" charset="0"/>
              </a:rPr>
              <a:t>1 BlueWeb PPO counts, April 2020.</a:t>
            </a:r>
          </a:p>
          <a:p>
            <a:r>
              <a:rPr lang="en-US" sz="600" dirty="0">
                <a:solidFill>
                  <a:schemeClr val="bg2">
                    <a:lumMod val="50000"/>
                  </a:schemeClr>
                </a:solidFill>
                <a:latin typeface="Arial Narrow" panose="020B0604020202020204" pitchFamily="34" charset="0"/>
                <a:cs typeface="Arial Narrow" panose="020B0604020202020204" pitchFamily="34" charset="0"/>
              </a:rPr>
              <a:t>2 Netminder, May 2020.</a:t>
            </a:r>
          </a:p>
          <a:p>
            <a:r>
              <a:rPr lang="en-US" sz="600" dirty="0">
                <a:solidFill>
                  <a:schemeClr val="bg2">
                    <a:lumMod val="50000"/>
                  </a:schemeClr>
                </a:solidFill>
                <a:latin typeface="Arial Narrow" panose="020B0604020202020204" pitchFamily="34" charset="0"/>
                <a:cs typeface="Arial Narrow" panose="020B0604020202020204" pitchFamily="34" charset="0"/>
              </a:rPr>
              <a:t>3 Anthem Unique Dentist data, June 2020.</a:t>
            </a:r>
          </a:p>
          <a:p>
            <a:r>
              <a:rPr lang="en-US" sz="600" dirty="0">
                <a:solidFill>
                  <a:schemeClr val="bg2">
                    <a:lumMod val="50000"/>
                  </a:schemeClr>
                </a:solidFill>
                <a:latin typeface="Arial Narrow" panose="020B0604020202020204" pitchFamily="34" charset="0"/>
                <a:cs typeface="Arial Narrow" panose="020B0604020202020204" pitchFamily="34" charset="0"/>
              </a:rPr>
              <a:t>4 Blue Cross and Blue Shield Association website: </a:t>
            </a:r>
            <a:r>
              <a:rPr lang="en-US" sz="600" i="1" dirty="0">
                <a:solidFill>
                  <a:schemeClr val="bg2">
                    <a:lumMod val="50000"/>
                  </a:schemeClr>
                </a:solidFill>
                <a:latin typeface="Arial Narrow" panose="020B0604020202020204" pitchFamily="34" charset="0"/>
                <a:cs typeface="Arial Narrow" panose="020B0604020202020204" pitchFamily="34" charset="0"/>
              </a:rPr>
              <a:t>The Blue Cross Blue Shield System </a:t>
            </a:r>
            <a:r>
              <a:rPr lang="en-US" sz="600" dirty="0">
                <a:solidFill>
                  <a:schemeClr val="bg2">
                    <a:lumMod val="50000"/>
                  </a:schemeClr>
                </a:solidFill>
                <a:latin typeface="Arial Narrow" panose="020B0604020202020204" pitchFamily="34" charset="0"/>
                <a:cs typeface="Arial Narrow" panose="020B0604020202020204" pitchFamily="34" charset="0"/>
              </a:rPr>
              <a:t>(accessed July 2020): bcbs.com.</a:t>
            </a:r>
          </a:p>
          <a:p>
            <a:r>
              <a:rPr lang="en-US" sz="600" dirty="0">
                <a:solidFill>
                  <a:schemeClr val="bg2">
                    <a:lumMod val="50000"/>
                  </a:schemeClr>
                </a:solidFill>
                <a:latin typeface="Arial Narrow" panose="020B0604020202020204" pitchFamily="34" charset="0"/>
                <a:cs typeface="Arial Narrow" panose="020B0604020202020204" pitchFamily="34" charset="0"/>
              </a:rPr>
              <a:t>5 IngenioRx data, 2020. </a:t>
            </a:r>
          </a:p>
        </p:txBody>
      </p:sp>
    </p:spTree>
    <p:extLst>
      <p:ext uri="{BB962C8B-B14F-4D97-AF65-F5344CB8AC3E}">
        <p14:creationId xmlns:p14="http://schemas.microsoft.com/office/powerpoint/2010/main" val="4250092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FC7D4AD-BE2A-C54A-8833-4625C60E5768}"/>
              </a:ext>
            </a:extLst>
          </p:cNvPr>
          <p:cNvCxnSpPr>
            <a:cxnSpLocks/>
          </p:cNvCxnSpPr>
          <p:nvPr/>
        </p:nvCxnSpPr>
        <p:spPr>
          <a:xfrm>
            <a:off x="3598092" y="5349235"/>
            <a:ext cx="1095728" cy="36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806BDE5E-DE77-1044-8B7F-AB29769DBAE0}"/>
              </a:ext>
            </a:extLst>
          </p:cNvPr>
          <p:cNvSpPr>
            <a:spLocks noGrp="1"/>
          </p:cNvSpPr>
          <p:nvPr>
            <p:ph type="body" sz="quarter" idx="11"/>
          </p:nvPr>
        </p:nvSpPr>
        <p:spPr>
          <a:xfrm>
            <a:off x="4632638" y="702835"/>
            <a:ext cx="4054162" cy="619125"/>
          </a:xfrm>
        </p:spPr>
        <p:txBody>
          <a:bodyPr/>
          <a:lstStyle/>
          <a:p>
            <a:r>
              <a:rPr lang="en-US" sz="2800" cap="none" dirty="0"/>
              <a:t>Simple and streamlined administration</a:t>
            </a:r>
          </a:p>
        </p:txBody>
      </p:sp>
      <p:sp>
        <p:nvSpPr>
          <p:cNvPr id="3" name="Rectangle 2">
            <a:extLst>
              <a:ext uri="{FF2B5EF4-FFF2-40B4-BE49-F238E27FC236}">
                <a16:creationId xmlns:a16="http://schemas.microsoft.com/office/drawing/2014/main" id="{763A5542-898D-3C43-BDEE-83272AAA020D}"/>
              </a:ext>
            </a:extLst>
          </p:cNvPr>
          <p:cNvSpPr/>
          <p:nvPr/>
        </p:nvSpPr>
        <p:spPr>
          <a:xfrm>
            <a:off x="4632637" y="2045568"/>
            <a:ext cx="3777071" cy="2015936"/>
          </a:xfrm>
          <a:prstGeom prst="rect">
            <a:avLst/>
          </a:prstGeom>
        </p:spPr>
        <p:txBody>
          <a:bodyPr wrap="square">
            <a:spAutoFit/>
          </a:bodyPr>
          <a:lstStyle/>
          <a:p>
            <a:pPr>
              <a:spcAft>
                <a:spcPts val="600"/>
              </a:spcAft>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SOCA Benefit Plan clients who purchase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Anthem plans for their employees’ whole health,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such as dental, vision, life, and disability will experience easier administration with fewer invoices, a consolidated enrollment platform, and one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account management team.*</a:t>
            </a:r>
          </a:p>
          <a:p>
            <a:pPr>
              <a:spcAft>
                <a:spcPts val="600"/>
              </a:spcAft>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Members will have the convenience of one ID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card, website, and smart phone application for all Anthem-administered benefits (medical, dental, and/or vision).</a:t>
            </a:r>
          </a:p>
        </p:txBody>
      </p:sp>
      <p:pic>
        <p:nvPicPr>
          <p:cNvPr id="10" name="Picture 9" descr="A person sitting on a table&#10;&#10;Description automatically generated">
            <a:extLst>
              <a:ext uri="{FF2B5EF4-FFF2-40B4-BE49-F238E27FC236}">
                <a16:creationId xmlns:a16="http://schemas.microsoft.com/office/drawing/2014/main" id="{B50D86B5-15B6-3840-B9A3-E233F0E0DB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4206240" cy="6858000"/>
          </a:xfrm>
          <a:prstGeom prst="rect">
            <a:avLst/>
          </a:prstGeom>
        </p:spPr>
      </p:pic>
      <p:sp>
        <p:nvSpPr>
          <p:cNvPr id="12" name="Rectangle 11">
            <a:extLst>
              <a:ext uri="{FF2B5EF4-FFF2-40B4-BE49-F238E27FC236}">
                <a16:creationId xmlns:a16="http://schemas.microsoft.com/office/drawing/2014/main" id="{9F0596FA-E319-324E-B07E-709A2CEA0387}"/>
              </a:ext>
            </a:extLst>
          </p:cNvPr>
          <p:cNvSpPr/>
          <p:nvPr/>
        </p:nvSpPr>
        <p:spPr>
          <a:xfrm>
            <a:off x="4704732" y="4378036"/>
            <a:ext cx="3732685" cy="1759528"/>
          </a:xfrm>
          <a:prstGeom prst="rect">
            <a:avLst/>
          </a:prstGeom>
          <a:solidFill>
            <a:schemeClr val="accent1">
              <a:alpha val="21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9A0E1D1-D139-FA44-B2A9-D22C98C2B43C}"/>
              </a:ext>
            </a:extLst>
          </p:cNvPr>
          <p:cNvSpPr txBox="1"/>
          <p:nvPr/>
        </p:nvSpPr>
        <p:spPr>
          <a:xfrm>
            <a:off x="4892493" y="4599325"/>
            <a:ext cx="3434088" cy="1261884"/>
          </a:xfrm>
          <a:prstGeom prst="rect">
            <a:avLst/>
          </a:prstGeom>
          <a:noFill/>
        </p:spPr>
        <p:txBody>
          <a:bodyPr wrap="square" rtlCol="0">
            <a:spAutoFit/>
          </a:bodyPr>
          <a:lstStyle/>
          <a:p>
            <a:pPr>
              <a:spcAft>
                <a:spcPts val="100"/>
              </a:spcAft>
            </a:pPr>
            <a:r>
              <a:rPr lang="en-US" sz="1900" b="1" dirty="0">
                <a:solidFill>
                  <a:srgbClr val="0079C2"/>
                </a:solidFill>
                <a:latin typeface="Arial" panose="020B0604020202020204" pitchFamily="34" charset="0"/>
                <a:cs typeface="Arial" panose="020B0604020202020204" pitchFamily="34" charset="0"/>
              </a:rPr>
              <a:t>More Ohio small businesses are enrolled in the SOCA Benefit Plan than in Anthem’s ACA plans</a:t>
            </a:r>
            <a:endParaRPr lang="en-US" sz="1900" b="1" dirty="0">
              <a:solidFill>
                <a:srgbClr val="0079C2"/>
              </a:solidFill>
              <a:latin typeface="Arial" panose="020B0604020202020204" pitchFamily="34" charset="0"/>
              <a:ea typeface="Arial" charset="0"/>
              <a:cs typeface="Arial" panose="020B0604020202020204" pitchFamily="34" charset="0"/>
            </a:endParaRPr>
          </a:p>
        </p:txBody>
      </p:sp>
      <p:sp>
        <p:nvSpPr>
          <p:cNvPr id="4" name="TextBox 3">
            <a:extLst>
              <a:ext uri="{FF2B5EF4-FFF2-40B4-BE49-F238E27FC236}">
                <a16:creationId xmlns:a16="http://schemas.microsoft.com/office/drawing/2014/main" id="{F0D80AF1-7549-4E4C-B5D6-66547361F070}"/>
              </a:ext>
            </a:extLst>
          </p:cNvPr>
          <p:cNvSpPr txBox="1"/>
          <p:nvPr/>
        </p:nvSpPr>
        <p:spPr>
          <a:xfrm>
            <a:off x="4458984" y="6277510"/>
            <a:ext cx="4031873" cy="246221"/>
          </a:xfrm>
          <a:prstGeom prst="rect">
            <a:avLst/>
          </a:prstGeom>
          <a:noFill/>
        </p:spPr>
        <p:txBody>
          <a:bodyPr wrap="none" rtlCol="0">
            <a:spAutoFit/>
          </a:bodyPr>
          <a:lstStyle/>
          <a:p>
            <a:r>
              <a:rPr lang="en-US" sz="1000" dirty="0">
                <a:solidFill>
                  <a:schemeClr val="bg1">
                    <a:lumMod val="65000"/>
                  </a:schemeClr>
                </a:solidFill>
                <a:latin typeface="Arial" panose="020B0604020202020204" pitchFamily="34" charset="0"/>
                <a:cs typeface="Arial" panose="020B0604020202020204" pitchFamily="34" charset="0"/>
              </a:rPr>
              <a:t>*Sole proprietors are not eligible for group life and disability benefits.</a:t>
            </a:r>
          </a:p>
        </p:txBody>
      </p:sp>
    </p:spTree>
    <p:extLst>
      <p:ext uri="{BB962C8B-B14F-4D97-AF65-F5344CB8AC3E}">
        <p14:creationId xmlns:p14="http://schemas.microsoft.com/office/powerpoint/2010/main" val="3044718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6842B0-2109-F642-8D91-73D039B4F9B4}"/>
              </a:ext>
            </a:extLst>
          </p:cNvPr>
          <p:cNvSpPr/>
          <p:nvPr/>
        </p:nvSpPr>
        <p:spPr>
          <a:xfrm>
            <a:off x="0" y="2505635"/>
            <a:ext cx="9144000" cy="3684494"/>
          </a:xfrm>
          <a:prstGeom prst="rect">
            <a:avLst/>
          </a:prstGeom>
          <a:solidFill>
            <a:schemeClr val="accent1">
              <a:alpha val="12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9BE9035-6A7E-7E47-A8D5-55BC936D22FB}"/>
              </a:ext>
            </a:extLst>
          </p:cNvPr>
          <p:cNvSpPr>
            <a:spLocks noGrp="1"/>
          </p:cNvSpPr>
          <p:nvPr>
            <p:ph type="body" sz="quarter" idx="11"/>
          </p:nvPr>
        </p:nvSpPr>
        <p:spPr>
          <a:xfrm>
            <a:off x="947738" y="719138"/>
            <a:ext cx="5668215" cy="619125"/>
          </a:xfrm>
        </p:spPr>
        <p:txBody>
          <a:bodyPr/>
          <a:lstStyle/>
          <a:p>
            <a:r>
              <a:rPr lang="en-US" sz="2800" cap="none" dirty="0"/>
              <a:t>Eligibility requirements</a:t>
            </a:r>
          </a:p>
        </p:txBody>
      </p:sp>
      <p:sp>
        <p:nvSpPr>
          <p:cNvPr id="3" name="Rectangle 2">
            <a:extLst>
              <a:ext uri="{FF2B5EF4-FFF2-40B4-BE49-F238E27FC236}">
                <a16:creationId xmlns:a16="http://schemas.microsoft.com/office/drawing/2014/main" id="{7C5E8389-C9DA-9041-821B-A3B2E079819B}"/>
              </a:ext>
            </a:extLst>
          </p:cNvPr>
          <p:cNvSpPr/>
          <p:nvPr/>
        </p:nvSpPr>
        <p:spPr>
          <a:xfrm>
            <a:off x="948291" y="1313013"/>
            <a:ext cx="7612691" cy="907941"/>
          </a:xfrm>
          <a:prstGeom prst="rect">
            <a:avLst/>
          </a:prstGeom>
        </p:spPr>
        <p:txBody>
          <a:bodyPr wrap="square">
            <a:spAutoFit/>
          </a:bodyPr>
          <a:lstStyle/>
          <a:p>
            <a:pPr>
              <a:spcAft>
                <a:spcPts val="600"/>
              </a:spcAft>
            </a:pPr>
            <a:r>
              <a:rPr lang="en-US" sz="1200" dirty="0">
                <a:latin typeface="Arial" panose="020B0604020202020204" pitchFamily="34" charset="0"/>
                <a:cs typeface="Arial" panose="020B0604020202020204" pitchFamily="34" charset="0"/>
              </a:rPr>
              <a:t>Unlike other association health plans, you don’t need to be from the same industry or trade group. The SOCA Benefit Plan is available to all sole proprietors and employers with corporate headquarters located in Ohio who are members in good standing with a chamber of commerce that is qualified to offer the Plan.</a:t>
            </a:r>
          </a:p>
          <a:p>
            <a:pPr>
              <a:spcAft>
                <a:spcPts val="600"/>
              </a:spcAft>
            </a:pPr>
            <a:r>
              <a:rPr lang="en-US" sz="1200" dirty="0">
                <a:latin typeface="Arial" panose="020B0604020202020204" pitchFamily="34" charset="0"/>
                <a:cs typeface="Arial" panose="020B0604020202020204" pitchFamily="34" charset="0"/>
              </a:rPr>
              <a:t>These chambers must belong to one of the following Associations/Alliances:</a:t>
            </a: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90441D6-C8F4-D84E-BA3D-1DA17DEC092B}"/>
              </a:ext>
            </a:extLst>
          </p:cNvPr>
          <p:cNvSpPr/>
          <p:nvPr/>
        </p:nvSpPr>
        <p:spPr>
          <a:xfrm>
            <a:off x="948291" y="2810028"/>
            <a:ext cx="7612691" cy="5567678"/>
          </a:xfrm>
          <a:prstGeom prst="rect">
            <a:avLst/>
          </a:prstGeom>
        </p:spPr>
        <p:txBody>
          <a:bodyPr wrap="square" numCol="2" spcCol="457200">
            <a:spAutoFit/>
          </a:bodyPr>
          <a:lstStyle/>
          <a:p>
            <a:pPr marL="239713" indent="-120650">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Southern Ohio Chamber Alliance (SOCA) </a:t>
            </a:r>
          </a:p>
          <a:p>
            <a:pPr marL="239713" indent="-120650">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Northern Ohio Area Chambers of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Commerce (NOACC) </a:t>
            </a:r>
          </a:p>
          <a:p>
            <a:pPr marL="239713" indent="-120650">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Central Ohio Chambers of Commerce (COCC) </a:t>
            </a:r>
          </a:p>
          <a:p>
            <a:pPr marL="239713" indent="-120650">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Dayton Area Chamber of Commerce (DACC) </a:t>
            </a:r>
          </a:p>
          <a:p>
            <a:pPr marL="239713" indent="-120650">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Youngstown/Warren Regional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Chamber (YWRC) </a:t>
            </a:r>
          </a:p>
          <a:p>
            <a:pPr>
              <a:spcAft>
                <a:spcPts val="600"/>
              </a:spcAft>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spcAft>
                <a:spcPts val="600"/>
              </a:spcAft>
            </a:pP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endPar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endParaRPr>
          </a:p>
          <a:p>
            <a:pPr>
              <a:spcAft>
                <a:spcPts val="600"/>
              </a:spcAft>
            </a:pPr>
            <a:endPar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endParaRPr>
          </a:p>
          <a:p>
            <a:pPr>
              <a:spcAft>
                <a:spcPts val="600"/>
              </a:spcAft>
            </a:pPr>
            <a:endPar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endParaRPr>
          </a:p>
          <a:p>
            <a:pPr>
              <a:spcAft>
                <a:spcPts val="600"/>
              </a:spcAft>
            </a:pP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br>
              <a:rPr lang="en-US" sz="12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br>
            <a:r>
              <a:rPr lang="en-US" sz="14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t>Employer requirements:</a:t>
            </a:r>
          </a:p>
          <a:p>
            <a:pPr marL="285750" indent="-11271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2-50 total employees </a:t>
            </a:r>
          </a:p>
          <a:p>
            <a:pPr marL="285750" indent="-11271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Two or more employees enrolled in the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medical plan</a:t>
            </a:r>
          </a:p>
          <a:p>
            <a:pPr marL="285750" indent="-11271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Corporate headquarters located in Ohio</a:t>
            </a:r>
          </a:p>
          <a:p>
            <a:pPr marL="173037">
              <a:spcAft>
                <a:spcPts val="600"/>
              </a:spcAft>
            </a:pPr>
            <a:endParaRPr lang="en-US" sz="12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73037">
              <a:spcAft>
                <a:spcPts val="600"/>
              </a:spcAft>
            </a:pPr>
            <a:r>
              <a:rPr lang="en-US" sz="1400" b="1" dirty="0">
                <a:solidFill>
                  <a:srgbClr val="0079C2"/>
                </a:solidFill>
                <a:latin typeface="Arial Narrow" panose="020B0604020202020204" pitchFamily="34" charset="0"/>
                <a:ea typeface="Calibri" panose="020F0502020204030204" pitchFamily="34" charset="0"/>
                <a:cs typeface="Arial Narrow" panose="020B0604020202020204" pitchFamily="34" charset="0"/>
              </a:rPr>
              <a:t>Sole proprietor requirements</a:t>
            </a:r>
          </a:p>
          <a:p>
            <a:pPr marL="285750" indent="-11271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Meet Underwriting requirements </a:t>
            </a:r>
          </a:p>
          <a:p>
            <a:pPr marL="285750" indent="-11271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Work more than 30 hours per week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(attested to on the employee application) </a:t>
            </a:r>
          </a:p>
          <a:p>
            <a:pPr marL="285750" indent="-112713">
              <a:spcAft>
                <a:spcPts val="600"/>
              </a:spcAft>
              <a:buFont typeface="Arial" panose="020B0604020202020204" pitchFamily="34" charset="0"/>
              <a:buChar cha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Submit a cover page for Form 1040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with Schedule C or Form 1040 with </a:t>
            </a:r>
            <a:b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Schedules F and SE</a:t>
            </a:r>
          </a:p>
          <a:p>
            <a:pPr>
              <a:spcAft>
                <a:spcPts val="600"/>
              </a:spcAft>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spcAft>
                <a:spcPts val="600"/>
              </a:spcAft>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spcAft>
                <a:spcPts val="600"/>
              </a:spcAft>
            </a:pPr>
            <a:endParaRPr lang="en-US" sz="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395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3AAA2-5CE8-6E41-8BA8-B5D5C12844FB}"/>
              </a:ext>
            </a:extLst>
          </p:cNvPr>
          <p:cNvSpPr>
            <a:spLocks noGrp="1"/>
          </p:cNvSpPr>
          <p:nvPr>
            <p:ph type="body" sz="quarter" idx="11"/>
          </p:nvPr>
        </p:nvSpPr>
        <p:spPr>
          <a:xfrm>
            <a:off x="946552" y="719138"/>
            <a:ext cx="3863975" cy="772762"/>
          </a:xfrm>
        </p:spPr>
        <p:txBody>
          <a:bodyPr/>
          <a:lstStyle/>
          <a:p>
            <a:r>
              <a:rPr lang="en-US" sz="2800" cap="none" dirty="0"/>
              <a:t>SOCA Benefit </a:t>
            </a:r>
            <a:br>
              <a:rPr lang="en-US" sz="2800" cap="none" dirty="0"/>
            </a:br>
            <a:r>
              <a:rPr lang="en-US" sz="2800" cap="none" dirty="0"/>
              <a:t>Plan testimonial</a:t>
            </a:r>
          </a:p>
        </p:txBody>
      </p:sp>
      <p:sp>
        <p:nvSpPr>
          <p:cNvPr id="4" name="Rectangle 3">
            <a:extLst>
              <a:ext uri="{FF2B5EF4-FFF2-40B4-BE49-F238E27FC236}">
                <a16:creationId xmlns:a16="http://schemas.microsoft.com/office/drawing/2014/main" id="{BF06696C-4268-AD42-91CD-3F0BBF4E39FF}"/>
              </a:ext>
            </a:extLst>
          </p:cNvPr>
          <p:cNvSpPr/>
          <p:nvPr/>
        </p:nvSpPr>
        <p:spPr>
          <a:xfrm>
            <a:off x="1246910" y="1882577"/>
            <a:ext cx="3665319" cy="2374433"/>
          </a:xfrm>
          <a:prstGeom prst="rect">
            <a:avLst/>
          </a:prstGeom>
        </p:spPr>
        <p:txBody>
          <a:bodyPr wrap="square">
            <a:spAutoFit/>
          </a:bodyPr>
          <a:lstStyle/>
          <a:p>
            <a:pPr>
              <a:lnSpc>
                <a:spcPts val="1980"/>
              </a:lnSpc>
              <a:spcBef>
                <a:spcPts val="400"/>
              </a:spcBef>
            </a:pPr>
            <a:r>
              <a:rPr lang="en-US" sz="1300" dirty="0">
                <a:latin typeface="Arial" panose="020B0604020202020204" pitchFamily="34" charset="0"/>
                <a:cs typeface="Arial" panose="020B0604020202020204" pitchFamily="34" charset="0"/>
              </a:rPr>
              <a:t>SOCA saved our office about $13,000. We went searching for new health insurance when the county policy was going to increase by almost 48%. Since we are a sub-division of the state we are able to either be on the county insurance program or house our own! That’s when I found this program. It has been a lifesaver for us and we are now looking into additional coverage from Anthem!</a:t>
            </a:r>
          </a:p>
        </p:txBody>
      </p:sp>
      <p:sp>
        <p:nvSpPr>
          <p:cNvPr id="5" name="Rectangle 4">
            <a:extLst>
              <a:ext uri="{FF2B5EF4-FFF2-40B4-BE49-F238E27FC236}">
                <a16:creationId xmlns:a16="http://schemas.microsoft.com/office/drawing/2014/main" id="{32B5A856-7B18-9941-8FEC-8AE1FFAD9598}"/>
              </a:ext>
            </a:extLst>
          </p:cNvPr>
          <p:cNvSpPr/>
          <p:nvPr/>
        </p:nvSpPr>
        <p:spPr>
          <a:xfrm>
            <a:off x="922801" y="1594810"/>
            <a:ext cx="3509682" cy="901593"/>
          </a:xfrm>
          <a:prstGeom prst="rect">
            <a:avLst/>
          </a:prstGeom>
        </p:spPr>
        <p:txBody>
          <a:bodyPr wrap="square">
            <a:spAutoFit/>
          </a:bodyPr>
          <a:lstStyle/>
          <a:p>
            <a:pPr>
              <a:lnSpc>
                <a:spcPct val="150000"/>
              </a:lnSpc>
              <a:spcBef>
                <a:spcPts val="600"/>
              </a:spcBef>
              <a:spcAft>
                <a:spcPts val="600"/>
              </a:spcAft>
            </a:pPr>
            <a:r>
              <a:rPr lang="en-US" sz="4000" b="1" dirty="0">
                <a:solidFill>
                  <a:srgbClr val="60B8E7">
                    <a:alpha val="44000"/>
                  </a:srgbClr>
                </a:solidFill>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F5C0C714-8C52-AD4D-A635-1B06E81D15E4}"/>
              </a:ext>
            </a:extLst>
          </p:cNvPr>
          <p:cNvSpPr/>
          <p:nvPr/>
        </p:nvSpPr>
        <p:spPr>
          <a:xfrm>
            <a:off x="2744564" y="4382833"/>
            <a:ext cx="3509682" cy="507831"/>
          </a:xfrm>
          <a:prstGeom prst="rect">
            <a:avLst/>
          </a:prstGeom>
        </p:spPr>
        <p:txBody>
          <a:bodyPr wrap="square">
            <a:spAutoFit/>
          </a:bodyPr>
          <a:lstStyle/>
          <a:p>
            <a:r>
              <a:rPr lang="en-US" sz="900" i="1" dirty="0">
                <a:latin typeface="Arial Narrow" panose="020B0604020202020204" pitchFamily="34" charset="0"/>
                <a:cs typeface="Arial Narrow" panose="020B0604020202020204" pitchFamily="34" charset="0"/>
              </a:rPr>
              <a:t>– Katie Kovaly</a:t>
            </a:r>
          </a:p>
          <a:p>
            <a:r>
              <a:rPr lang="en-US" sz="900" i="1" dirty="0">
                <a:latin typeface="Arial Narrow" panose="020B0604020202020204" pitchFamily="34" charset="0"/>
                <a:cs typeface="Arial Narrow" panose="020B0604020202020204" pitchFamily="34" charset="0"/>
              </a:rPr>
              <a:t>   District program administrator </a:t>
            </a:r>
          </a:p>
          <a:p>
            <a:r>
              <a:rPr lang="en-US" sz="900" i="1" dirty="0">
                <a:latin typeface="Arial Narrow" panose="020B0604020202020204" pitchFamily="34" charset="0"/>
                <a:cs typeface="Arial Narrow" panose="020B0604020202020204" pitchFamily="34" charset="0"/>
              </a:rPr>
              <a:t>   Monroe Soil and Water Conservation District</a:t>
            </a:r>
          </a:p>
        </p:txBody>
      </p:sp>
      <p:sp>
        <p:nvSpPr>
          <p:cNvPr id="7" name="Rectangle 6">
            <a:extLst>
              <a:ext uri="{FF2B5EF4-FFF2-40B4-BE49-F238E27FC236}">
                <a16:creationId xmlns:a16="http://schemas.microsoft.com/office/drawing/2014/main" id="{45477BE6-58B3-B34E-8561-BA7DAB7E176D}"/>
              </a:ext>
            </a:extLst>
          </p:cNvPr>
          <p:cNvSpPr/>
          <p:nvPr/>
        </p:nvSpPr>
        <p:spPr>
          <a:xfrm>
            <a:off x="3743942" y="3725732"/>
            <a:ext cx="3509682" cy="901593"/>
          </a:xfrm>
          <a:prstGeom prst="rect">
            <a:avLst/>
          </a:prstGeom>
        </p:spPr>
        <p:txBody>
          <a:bodyPr wrap="square">
            <a:spAutoFit/>
          </a:bodyPr>
          <a:lstStyle/>
          <a:p>
            <a:pPr>
              <a:lnSpc>
                <a:spcPct val="150000"/>
              </a:lnSpc>
              <a:spcBef>
                <a:spcPts val="600"/>
              </a:spcBef>
              <a:spcAft>
                <a:spcPts val="600"/>
              </a:spcAft>
            </a:pPr>
            <a:r>
              <a:rPr lang="en-US" sz="4000" b="1" dirty="0">
                <a:solidFill>
                  <a:srgbClr val="60B8E7">
                    <a:alpha val="44000"/>
                  </a:srgbClr>
                </a:solidFill>
                <a:latin typeface="Arial" panose="020B0604020202020204" pitchFamily="34" charset="0"/>
                <a:cs typeface="Arial" panose="020B0604020202020204" pitchFamily="34" charset="0"/>
              </a:rPr>
              <a:t>”</a:t>
            </a:r>
          </a:p>
        </p:txBody>
      </p:sp>
      <p:pic>
        <p:nvPicPr>
          <p:cNvPr id="11" name="Picture 10" descr="A group of people standing next to a person in a suit and tie&#10;&#10;Description automatically generated">
            <a:extLst>
              <a:ext uri="{FF2B5EF4-FFF2-40B4-BE49-F238E27FC236}">
                <a16:creationId xmlns:a16="http://schemas.microsoft.com/office/drawing/2014/main" id="{9C78B0DE-1F40-564B-A83A-867D78F68D5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5669280" y="0"/>
            <a:ext cx="3474720" cy="6858000"/>
          </a:xfrm>
          <a:prstGeom prst="rect">
            <a:avLst/>
          </a:prstGeom>
        </p:spPr>
      </p:pic>
      <p:sp>
        <p:nvSpPr>
          <p:cNvPr id="9" name="Rectangle 8">
            <a:extLst>
              <a:ext uri="{FF2B5EF4-FFF2-40B4-BE49-F238E27FC236}">
                <a16:creationId xmlns:a16="http://schemas.microsoft.com/office/drawing/2014/main" id="{CEC0F3A7-02E1-8A4B-B24A-FAF5297E19B7}"/>
              </a:ext>
            </a:extLst>
          </p:cNvPr>
          <p:cNvSpPr/>
          <p:nvPr/>
        </p:nvSpPr>
        <p:spPr>
          <a:xfrm>
            <a:off x="1011184" y="5330635"/>
            <a:ext cx="5686501" cy="9418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13" name="Rectangle 12">
            <a:extLst>
              <a:ext uri="{FF2B5EF4-FFF2-40B4-BE49-F238E27FC236}">
                <a16:creationId xmlns:a16="http://schemas.microsoft.com/office/drawing/2014/main" id="{C21F0CA3-7C16-AB4D-AE46-4FBA13959657}"/>
              </a:ext>
            </a:extLst>
          </p:cNvPr>
          <p:cNvSpPr/>
          <p:nvPr/>
        </p:nvSpPr>
        <p:spPr>
          <a:xfrm>
            <a:off x="1009206" y="5330635"/>
            <a:ext cx="5687568" cy="945473"/>
          </a:xfrm>
          <a:prstGeom prst="rect">
            <a:avLst/>
          </a:prstGeom>
          <a:solidFill>
            <a:srgbClr val="60B8E7">
              <a:alpha val="7000"/>
            </a:srgb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8" name="TextBox 7">
            <a:extLst>
              <a:ext uri="{FF2B5EF4-FFF2-40B4-BE49-F238E27FC236}">
                <a16:creationId xmlns:a16="http://schemas.microsoft.com/office/drawing/2014/main" id="{26A6B224-51FA-254D-B8F9-5849D15D0FA7}"/>
              </a:ext>
            </a:extLst>
          </p:cNvPr>
          <p:cNvSpPr txBox="1"/>
          <p:nvPr/>
        </p:nvSpPr>
        <p:spPr>
          <a:xfrm>
            <a:off x="1250078" y="5461671"/>
            <a:ext cx="5294560" cy="707886"/>
          </a:xfrm>
          <a:prstGeom prst="rect">
            <a:avLst/>
          </a:prstGeom>
          <a:noFill/>
        </p:spPr>
        <p:txBody>
          <a:bodyPr wrap="square" rtlCol="0">
            <a:spAutoFit/>
          </a:bodyPr>
          <a:lstStyle/>
          <a:p>
            <a:r>
              <a:rPr lang="en-US" sz="2000" b="1" dirty="0">
                <a:solidFill>
                  <a:srgbClr val="0079C2"/>
                </a:solidFill>
                <a:latin typeface="Arial Narrow" panose="020B0604020202020204" pitchFamily="34" charset="0"/>
                <a:cs typeface="Arial Narrow" panose="020B0604020202020204" pitchFamily="34" charset="0"/>
              </a:rPr>
              <a:t>We are here to help you with smart health care solutions that keep costs in check.</a:t>
            </a:r>
          </a:p>
        </p:txBody>
      </p:sp>
    </p:spTree>
    <p:extLst>
      <p:ext uri="{BB962C8B-B14F-4D97-AF65-F5344CB8AC3E}">
        <p14:creationId xmlns:p14="http://schemas.microsoft.com/office/powerpoint/2010/main" val="38290215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0F618B6EC0064998ADD9654B6BD085" ma:contentTypeVersion="9" ma:contentTypeDescription="Create a new document." ma:contentTypeScope="" ma:versionID="d231bc47617dda58e84c2094bcf06f4d">
  <xsd:schema xmlns:xsd="http://www.w3.org/2001/XMLSchema" xmlns:xs="http://www.w3.org/2001/XMLSchema" xmlns:p="http://schemas.microsoft.com/office/2006/metadata/properties" xmlns:ns3="dccefe53-cff5-441f-9994-93f27e137bbb" targetNamespace="http://schemas.microsoft.com/office/2006/metadata/properties" ma:root="true" ma:fieldsID="d212ab9f1d2d9a617540890269f1bc50" ns3:_="">
    <xsd:import namespace="dccefe53-cff5-441f-9994-93f27e137bb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cefe53-cff5-441f-9994-93f27e137b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C68EC3-912A-4CCC-AEB3-CDCC5C64F446}">
  <ds:schemaRefs>
    <ds:schemaRef ds:uri="http://schemas.microsoft.com/sharepoint/v3/contenttype/forms"/>
  </ds:schemaRefs>
</ds:datastoreItem>
</file>

<file path=customXml/itemProps2.xml><?xml version="1.0" encoding="utf-8"?>
<ds:datastoreItem xmlns:ds="http://schemas.openxmlformats.org/officeDocument/2006/customXml" ds:itemID="{3FCDAA05-2929-418F-B86D-664475CE2F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cefe53-cff5-441f-9994-93f27e137b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F4829C-1594-42D7-BE98-5C6D59939AB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dccefe53-cff5-441f-9994-93f27e137bb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4233</TotalTime>
  <Words>3008</Words>
  <Application>Microsoft Office PowerPoint</Application>
  <PresentationFormat>On-screen Show (4:3)</PresentationFormat>
  <Paragraphs>265</Paragraphs>
  <Slides>12</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Arial Black</vt:lpstr>
      <vt:lpstr>Calibri</vt:lpstr>
      <vt:lpstr>Arial Unicode MS</vt:lpstr>
      <vt:lpstr>Arial</vt:lpstr>
      <vt:lpstr>Calibri Light</vt:lpstr>
      <vt:lpstr>Arial Narrow</vt:lpstr>
      <vt:lpstr>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 Place Holder</dc:title>
  <dc:creator>Garrett Joiner</dc:creator>
  <cp:lastModifiedBy>SURFACE, KELSEY</cp:lastModifiedBy>
  <cp:revision>490</cp:revision>
  <cp:lastPrinted>2020-10-02T20:30:52Z</cp:lastPrinted>
  <dcterms:created xsi:type="dcterms:W3CDTF">2018-03-13T20:55:13Z</dcterms:created>
  <dcterms:modified xsi:type="dcterms:W3CDTF">2021-01-20T14:03:04Z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0x010100930F618B6EC0064998ADD9654B6BD085</vt:lpwstr>
  </property>
</Properties>
</file>